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302" r:id="rId4"/>
    <p:sldId id="258" r:id="rId5"/>
    <p:sldId id="259" r:id="rId6"/>
    <p:sldId id="260" r:id="rId7"/>
    <p:sldId id="303" r:id="rId8"/>
    <p:sldId id="304" r:id="rId9"/>
    <p:sldId id="291" r:id="rId10"/>
    <p:sldId id="292" r:id="rId11"/>
    <p:sldId id="296" r:id="rId12"/>
    <p:sldId id="295" r:id="rId13"/>
    <p:sldId id="306" r:id="rId14"/>
    <p:sldId id="308" r:id="rId15"/>
    <p:sldId id="294" r:id="rId16"/>
    <p:sldId id="293" r:id="rId17"/>
    <p:sldId id="298" r:id="rId18"/>
    <p:sldId id="297" r:id="rId19"/>
    <p:sldId id="299" r:id="rId20"/>
    <p:sldId id="300" r:id="rId21"/>
    <p:sldId id="309" r:id="rId22"/>
    <p:sldId id="310" r:id="rId23"/>
    <p:sldId id="311" r:id="rId24"/>
    <p:sldId id="312" r:id="rId25"/>
    <p:sldId id="313" r:id="rId26"/>
    <p:sldId id="314" r:id="rId27"/>
    <p:sldId id="315" r:id="rId28"/>
    <p:sldId id="316" r:id="rId29"/>
    <p:sldId id="317" r:id="rId30"/>
    <p:sldId id="279" r:id="rId3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836" autoAdjust="0"/>
    <p:restoredTop sz="90929"/>
  </p:normalViewPr>
  <p:slideViewPr>
    <p:cSldViewPr>
      <p:cViewPr varScale="1">
        <p:scale>
          <a:sx n="91" d="100"/>
          <a:sy n="91" d="100"/>
        </p:scale>
        <p:origin x="-16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760" cy="4320"/>
              <a:chOff x="0" y="0"/>
              <a:chExt cx="5760" cy="4320"/>
            </a:xfrm>
          </p:grpSpPr>
          <p:sp>
            <p:nvSpPr>
              <p:cNvPr id="7" name="Rectangle 4"/>
              <p:cNvSpPr>
                <a:spLocks noChangeArrowheads="1"/>
              </p:cNvSpPr>
              <p:nvPr userDrawn="1"/>
            </p:nvSpPr>
            <p:spPr bwMode="ltGray">
              <a:xfrm>
                <a:off x="0" y="1248"/>
                <a:ext cx="5760" cy="1104"/>
              </a:xfrm>
              <a:prstGeom prst="rect">
                <a:avLst/>
              </a:prstGeom>
              <a:solidFill>
                <a:schemeClr val="accent2"/>
              </a:solidFill>
              <a:ln w="9525">
                <a:noFill/>
                <a:miter lim="800000"/>
                <a:headEnd/>
                <a:tailEnd/>
              </a:ln>
              <a:effectLst/>
            </p:spPr>
            <p:txBody>
              <a:bodyPr wrap="none" anchor="ctr"/>
              <a:lstStyle/>
              <a:p>
                <a:pPr>
                  <a:defRPr/>
                </a:pPr>
                <a:endParaRPr lang="en-IN"/>
              </a:p>
            </p:txBody>
          </p:sp>
          <p:sp>
            <p:nvSpPr>
              <p:cNvPr id="8" name="Rectangle 5" descr="Cacback"/>
              <p:cNvSpPr>
                <a:spLocks noChangeArrowheads="1"/>
              </p:cNvSpPr>
              <p:nvPr userDrawn="1"/>
            </p:nvSpPr>
            <p:spPr bwMode="ltGray">
              <a:xfrm>
                <a:off x="0" y="0"/>
                <a:ext cx="1119" cy="432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defRPr/>
                </a:pPr>
                <a:endParaRPr lang="en-IN"/>
              </a:p>
            </p:txBody>
          </p:sp>
        </p:grpSp>
        <p:sp>
          <p:nvSpPr>
            <p:cNvPr id="6" name="Rectangle 6"/>
            <p:cNvSpPr>
              <a:spLocks noChangeArrowheads="1"/>
            </p:cNvSpPr>
            <p:nvPr/>
          </p:nvSpPr>
          <p:spPr bwMode="white">
            <a:xfrm>
              <a:off x="816" y="2592"/>
              <a:ext cx="701" cy="1728"/>
            </a:xfrm>
            <a:prstGeom prst="rect">
              <a:avLst/>
            </a:prstGeom>
            <a:solidFill>
              <a:schemeClr val="bg1">
                <a:alpha val="50000"/>
              </a:schemeClr>
            </a:solidFill>
            <a:ln w="9525">
              <a:noFill/>
              <a:miter lim="800000"/>
              <a:headEnd/>
              <a:tailEnd/>
            </a:ln>
            <a:effectLst/>
          </p:spPr>
          <p:txBody>
            <a:bodyPr wrap="none" anchor="ctr"/>
            <a:lstStyle/>
            <a:p>
              <a:pPr>
                <a:defRPr/>
              </a:pPr>
              <a:endParaRPr lang="en-IN"/>
            </a:p>
          </p:txBody>
        </p:sp>
      </p:grpSp>
      <p:grpSp>
        <p:nvGrpSpPr>
          <p:cNvPr id="9" name="Group 7"/>
          <p:cNvGrpSpPr>
            <a:grpSpLocks/>
          </p:cNvGrpSpPr>
          <p:nvPr/>
        </p:nvGrpSpPr>
        <p:grpSpPr bwMode="auto">
          <a:xfrm>
            <a:off x="0" y="1371600"/>
            <a:ext cx="8405813" cy="1246188"/>
            <a:chOff x="0" y="864"/>
            <a:chExt cx="5295" cy="785"/>
          </a:xfrm>
        </p:grpSpPr>
        <p:sp>
          <p:nvSpPr>
            <p:cNvPr id="10" name="Freeform 8"/>
            <p:cNvSpPr>
              <a:spLocks/>
            </p:cNvSpPr>
            <p:nvPr userDrawn="1"/>
          </p:nvSpPr>
          <p:spPr bwMode="auto">
            <a:xfrm rot="-507431">
              <a:off x="0" y="1477"/>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IN"/>
            </a:p>
          </p:txBody>
        </p:sp>
        <p:sp>
          <p:nvSpPr>
            <p:cNvPr id="11" name="Freeform 9"/>
            <p:cNvSpPr>
              <a:spLocks/>
            </p:cNvSpPr>
            <p:nvPr userDrawn="1"/>
          </p:nvSpPr>
          <p:spPr bwMode="auto">
            <a:xfrm rot="-507431">
              <a:off x="1173" y="864"/>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IN"/>
            </a:p>
          </p:txBody>
        </p:sp>
        <p:grpSp>
          <p:nvGrpSpPr>
            <p:cNvPr id="12" name="Group 10"/>
            <p:cNvGrpSpPr>
              <a:grpSpLocks/>
            </p:cNvGrpSpPr>
            <p:nvPr userDrawn="1"/>
          </p:nvGrpSpPr>
          <p:grpSpPr bwMode="auto">
            <a:xfrm>
              <a:off x="1008" y="1248"/>
              <a:ext cx="288" cy="288"/>
              <a:chOff x="1033" y="326"/>
              <a:chExt cx="192" cy="192"/>
            </a:xfrm>
          </p:grpSpPr>
          <p:sp>
            <p:nvSpPr>
              <p:cNvPr id="13"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14"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IN"/>
              </a:p>
            </p:txBody>
          </p:sp>
          <p:sp>
            <p:nvSpPr>
              <p:cNvPr id="15"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16"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IN"/>
              </a:p>
            </p:txBody>
          </p:sp>
          <p:sp>
            <p:nvSpPr>
              <p:cNvPr id="17"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IN"/>
              </a:p>
            </p:txBody>
          </p:sp>
          <p:sp>
            <p:nvSpPr>
              <p:cNvPr id="18"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19"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20"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21"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grpSp>
      </p:grpSp>
      <p:sp>
        <p:nvSpPr>
          <p:cNvPr id="6164" name="Rectangle 20"/>
          <p:cNvSpPr>
            <a:spLocks noGrp="1" noChangeArrowheads="1"/>
          </p:cNvSpPr>
          <p:nvPr>
            <p:ph type="ctrTitle"/>
          </p:nvPr>
        </p:nvSpPr>
        <p:spPr>
          <a:xfrm>
            <a:off x="1600200" y="228600"/>
            <a:ext cx="7315200" cy="1143000"/>
          </a:xfrm>
        </p:spPr>
        <p:txBody>
          <a:bodyPr/>
          <a:lstStyle>
            <a:lvl1pPr algn="l">
              <a:defRPr/>
            </a:lvl1pPr>
          </a:lstStyle>
          <a:p>
            <a:r>
              <a:rPr lang="en-US"/>
              <a:t>Click to edit Master title style</a:t>
            </a:r>
          </a:p>
        </p:txBody>
      </p:sp>
      <p:sp>
        <p:nvSpPr>
          <p:cNvPr id="6165"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a:t>Click to edit Master subtitle style</a:t>
            </a:r>
          </a:p>
        </p:txBody>
      </p:sp>
      <p:sp>
        <p:nvSpPr>
          <p:cNvPr id="22" name="Rectangle 22"/>
          <p:cNvSpPr>
            <a:spLocks noGrp="1" noChangeArrowheads="1"/>
          </p:cNvSpPr>
          <p:nvPr>
            <p:ph type="dt" sz="half" idx="10"/>
          </p:nvPr>
        </p:nvSpPr>
        <p:spPr>
          <a:xfrm>
            <a:off x="1371600" y="6248400"/>
            <a:ext cx="1905000" cy="457200"/>
          </a:xfrm>
        </p:spPr>
        <p:txBody>
          <a:bodyPr/>
          <a:lstStyle>
            <a:lvl1pPr>
              <a:defRPr/>
            </a:lvl1pPr>
          </a:lstStyle>
          <a:p>
            <a:pPr>
              <a:defRPr/>
            </a:pPr>
            <a:endParaRPr lang="en-US"/>
          </a:p>
        </p:txBody>
      </p:sp>
      <p:sp>
        <p:nvSpPr>
          <p:cNvPr id="23" name="Rectangle 23"/>
          <p:cNvSpPr>
            <a:spLocks noGrp="1" noChangeArrowheads="1"/>
          </p:cNvSpPr>
          <p:nvPr>
            <p:ph type="ftr" sz="quarter" idx="11"/>
          </p:nvPr>
        </p:nvSpPr>
        <p:spPr>
          <a:xfrm>
            <a:off x="3733800" y="6248400"/>
            <a:ext cx="2895600" cy="457200"/>
          </a:xfrm>
        </p:spPr>
        <p:txBody>
          <a:bodyPr/>
          <a:lstStyle>
            <a:lvl1pPr>
              <a:defRPr/>
            </a:lvl1pPr>
          </a:lstStyle>
          <a:p>
            <a:pPr>
              <a:defRPr/>
            </a:pPr>
            <a:endParaRPr lang="en-US"/>
          </a:p>
        </p:txBody>
      </p:sp>
      <p:sp>
        <p:nvSpPr>
          <p:cNvPr id="24" name="Rectangle 24"/>
          <p:cNvSpPr>
            <a:spLocks noGrp="1" noChangeArrowheads="1"/>
          </p:cNvSpPr>
          <p:nvPr>
            <p:ph type="sldNum" sz="quarter" idx="12"/>
          </p:nvPr>
        </p:nvSpPr>
        <p:spPr>
          <a:xfrm>
            <a:off x="7086600" y="6248400"/>
            <a:ext cx="1905000" cy="457200"/>
          </a:xfrm>
        </p:spPr>
        <p:txBody>
          <a:bodyPr/>
          <a:lstStyle>
            <a:lvl1pPr>
              <a:defRPr/>
            </a:lvl1pPr>
          </a:lstStyle>
          <a:p>
            <a:pPr>
              <a:defRPr/>
            </a:pPr>
            <a:fld id="{FEDEF966-ED97-4BA0-8B11-DBFE676A1807}" type="slidenum">
              <a:rPr lang="en-US"/>
              <a:pPr>
                <a:defRPr/>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C662D381-4394-4112-88A4-BC904264A81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5C03BB48-1151-4AC0-9AA7-78CDD52FF3C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791993C0-927E-4B01-9D56-8AB0307D0A3A}"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3D6A7B2A-7249-407D-B3A0-F72EDE160487}"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FCA8DEFE-2405-44A8-8EC0-62EBE59F8A8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21"/>
          <p:cNvSpPr>
            <a:spLocks noGrp="1" noChangeArrowheads="1"/>
          </p:cNvSpPr>
          <p:nvPr>
            <p:ph type="dt" sz="half" idx="10"/>
          </p:nvPr>
        </p:nvSpPr>
        <p:spPr>
          <a:ln/>
        </p:spPr>
        <p:txBody>
          <a:bodyPr/>
          <a:lstStyle>
            <a:lvl1pPr>
              <a:defRPr/>
            </a:lvl1pPr>
          </a:lstStyle>
          <a:p>
            <a:pPr>
              <a:defRPr/>
            </a:pPr>
            <a:endParaRPr lang="en-US"/>
          </a:p>
        </p:txBody>
      </p:sp>
      <p:sp>
        <p:nvSpPr>
          <p:cNvPr id="8" name="Rectangle 22"/>
          <p:cNvSpPr>
            <a:spLocks noGrp="1" noChangeArrowheads="1"/>
          </p:cNvSpPr>
          <p:nvPr>
            <p:ph type="ftr" sz="quarter" idx="11"/>
          </p:nvPr>
        </p:nvSpPr>
        <p:spPr>
          <a:ln/>
        </p:spPr>
        <p:txBody>
          <a:bodyPr/>
          <a:lstStyle>
            <a:lvl1pPr>
              <a:defRPr/>
            </a:lvl1pPr>
          </a:lstStyle>
          <a:p>
            <a:pPr>
              <a:defRPr/>
            </a:pPr>
            <a:endParaRPr lang="en-US"/>
          </a:p>
        </p:txBody>
      </p:sp>
      <p:sp>
        <p:nvSpPr>
          <p:cNvPr id="9" name="Rectangle 23"/>
          <p:cNvSpPr>
            <a:spLocks noGrp="1" noChangeArrowheads="1"/>
          </p:cNvSpPr>
          <p:nvPr>
            <p:ph type="sldNum" sz="quarter" idx="12"/>
          </p:nvPr>
        </p:nvSpPr>
        <p:spPr>
          <a:ln/>
        </p:spPr>
        <p:txBody>
          <a:bodyPr/>
          <a:lstStyle>
            <a:lvl1pPr>
              <a:defRPr/>
            </a:lvl1pPr>
          </a:lstStyle>
          <a:p>
            <a:pPr>
              <a:defRPr/>
            </a:pPr>
            <a:fld id="{5F750CF7-8E83-4CC5-96A1-33135543E18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66406D99-06C6-4A3A-8979-3CCDC456636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en-US"/>
          </a:p>
        </p:txBody>
      </p:sp>
      <p:sp>
        <p:nvSpPr>
          <p:cNvPr id="3" name="Rectangle 22"/>
          <p:cNvSpPr>
            <a:spLocks noGrp="1" noChangeArrowheads="1"/>
          </p:cNvSpPr>
          <p:nvPr>
            <p:ph type="ftr" sz="quarter" idx="11"/>
          </p:nvPr>
        </p:nvSpPr>
        <p:spPr>
          <a:ln/>
        </p:spPr>
        <p:txBody>
          <a:bodyPr/>
          <a:lstStyle>
            <a:lvl1pPr>
              <a:defRPr/>
            </a:lvl1pPr>
          </a:lstStyle>
          <a:p>
            <a:pPr>
              <a:defRPr/>
            </a:pPr>
            <a:endParaRPr lang="en-US"/>
          </a:p>
        </p:txBody>
      </p:sp>
      <p:sp>
        <p:nvSpPr>
          <p:cNvPr id="4" name="Rectangle 23"/>
          <p:cNvSpPr>
            <a:spLocks noGrp="1" noChangeArrowheads="1"/>
          </p:cNvSpPr>
          <p:nvPr>
            <p:ph type="sldNum" sz="quarter" idx="12"/>
          </p:nvPr>
        </p:nvSpPr>
        <p:spPr>
          <a:ln/>
        </p:spPr>
        <p:txBody>
          <a:bodyPr/>
          <a:lstStyle>
            <a:lvl1pPr>
              <a:defRPr/>
            </a:lvl1pPr>
          </a:lstStyle>
          <a:p>
            <a:pPr>
              <a:defRPr/>
            </a:pPr>
            <a:fld id="{8989984D-EEB7-405F-B788-1B9F6AA6446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0B4435DF-A9BC-4D2D-A693-453EC14C9A9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B1483999-A8B7-4C79-81E7-9CCB1C11F7A7}"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3813" y="-141288"/>
            <a:ext cx="9167813" cy="6999288"/>
            <a:chOff x="-15" y="-89"/>
            <a:chExt cx="5775" cy="4409"/>
          </a:xfrm>
        </p:grpSpPr>
        <p:sp>
          <p:nvSpPr>
            <p:cNvPr id="5123" name="Rectangle 3"/>
            <p:cNvSpPr>
              <a:spLocks noChangeArrowheads="1"/>
            </p:cNvSpPr>
            <p:nvPr userDrawn="1"/>
          </p:nvSpPr>
          <p:spPr bwMode="ltGray">
            <a:xfrm>
              <a:off x="0" y="301"/>
              <a:ext cx="5760" cy="727"/>
            </a:xfrm>
            <a:prstGeom prst="rect">
              <a:avLst/>
            </a:prstGeom>
            <a:solidFill>
              <a:schemeClr val="accent2"/>
            </a:solidFill>
            <a:ln w="9525">
              <a:noFill/>
              <a:miter lim="800000"/>
              <a:headEnd/>
              <a:tailEnd/>
            </a:ln>
            <a:effectLst/>
          </p:spPr>
          <p:txBody>
            <a:bodyPr wrap="none" anchor="ctr"/>
            <a:lstStyle/>
            <a:p>
              <a:pPr>
                <a:defRPr/>
              </a:pPr>
              <a:endParaRPr lang="en-IN"/>
            </a:p>
          </p:txBody>
        </p:sp>
        <p:sp>
          <p:nvSpPr>
            <p:cNvPr id="5124" name="Rectangle 4" descr="Cacback"/>
            <p:cNvSpPr>
              <a:spLocks noChangeArrowheads="1"/>
            </p:cNvSpPr>
            <p:nvPr userDrawn="1"/>
          </p:nvSpPr>
          <p:spPr bwMode="ltGray">
            <a:xfrm>
              <a:off x="0" y="0"/>
              <a:ext cx="1119" cy="432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defRPr/>
              </a:pPr>
              <a:endParaRPr lang="en-IN"/>
            </a:p>
          </p:txBody>
        </p:sp>
        <p:grpSp>
          <p:nvGrpSpPr>
            <p:cNvPr id="1034" name="Group 5"/>
            <p:cNvGrpSpPr>
              <a:grpSpLocks/>
            </p:cNvGrpSpPr>
            <p:nvPr userDrawn="1"/>
          </p:nvGrpSpPr>
          <p:grpSpPr bwMode="auto">
            <a:xfrm>
              <a:off x="-15" y="-89"/>
              <a:ext cx="5295" cy="785"/>
              <a:chOff x="20" y="-89"/>
              <a:chExt cx="5295" cy="785"/>
            </a:xfrm>
          </p:grpSpPr>
          <p:sp>
            <p:nvSpPr>
              <p:cNvPr id="5126" name="Freeform 6"/>
              <p:cNvSpPr>
                <a:spLocks/>
              </p:cNvSpPr>
              <p:nvPr userDrawn="1"/>
            </p:nvSpPr>
            <p:spPr bwMode="auto">
              <a:xfrm rot="-507431">
                <a:off x="20" y="524"/>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IN"/>
              </a:p>
            </p:txBody>
          </p:sp>
          <p:sp>
            <p:nvSpPr>
              <p:cNvPr id="5127" name="Freeform 7"/>
              <p:cNvSpPr>
                <a:spLocks/>
              </p:cNvSpPr>
              <p:nvPr userDrawn="1"/>
            </p:nvSpPr>
            <p:spPr bwMode="auto">
              <a:xfrm rot="-507431">
                <a:off x="1193" y="-89"/>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IN"/>
              </a:p>
            </p:txBody>
          </p:sp>
          <p:grpSp>
            <p:nvGrpSpPr>
              <p:cNvPr id="1038" name="Group 8"/>
              <p:cNvGrpSpPr>
                <a:grpSpLocks/>
              </p:cNvGrpSpPr>
              <p:nvPr userDrawn="1"/>
            </p:nvGrpSpPr>
            <p:grpSpPr bwMode="auto">
              <a:xfrm>
                <a:off x="1033" y="326"/>
                <a:ext cx="192" cy="192"/>
                <a:chOff x="1033" y="326"/>
                <a:chExt cx="192" cy="192"/>
              </a:xfrm>
            </p:grpSpPr>
            <p:sp>
              <p:nvSpPr>
                <p:cNvPr id="5129"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5130"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IN"/>
                </a:p>
              </p:txBody>
            </p:sp>
            <p:sp>
              <p:nvSpPr>
                <p:cNvPr id="5131"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5132"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IN"/>
                </a:p>
              </p:txBody>
            </p:sp>
            <p:sp>
              <p:nvSpPr>
                <p:cNvPr id="5133"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IN"/>
                </a:p>
              </p:txBody>
            </p:sp>
            <p:sp>
              <p:nvSpPr>
                <p:cNvPr id="5134"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5135"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5136"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sp>
              <p:nvSpPr>
                <p:cNvPr id="5137"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IN"/>
                </a:p>
              </p:txBody>
            </p:sp>
          </p:grpSp>
        </p:grpSp>
        <p:sp>
          <p:nvSpPr>
            <p:cNvPr id="5138" name="Rectangle 18"/>
            <p:cNvSpPr>
              <a:spLocks noChangeArrowheads="1"/>
            </p:cNvSpPr>
            <p:nvPr userDrawn="1"/>
          </p:nvSpPr>
          <p:spPr bwMode="white">
            <a:xfrm>
              <a:off x="426" y="1185"/>
              <a:ext cx="701" cy="3135"/>
            </a:xfrm>
            <a:prstGeom prst="rect">
              <a:avLst/>
            </a:prstGeom>
            <a:solidFill>
              <a:schemeClr val="bg1">
                <a:alpha val="50000"/>
              </a:schemeClr>
            </a:solidFill>
            <a:ln w="9525">
              <a:noFill/>
              <a:miter lim="800000"/>
              <a:headEnd/>
              <a:tailEnd/>
            </a:ln>
            <a:effectLst/>
          </p:spPr>
          <p:txBody>
            <a:bodyPr wrap="none" anchor="ctr"/>
            <a:lstStyle/>
            <a:p>
              <a:pPr>
                <a:defRPr/>
              </a:pPr>
              <a:endParaRPr lang="en-IN"/>
            </a:p>
          </p:txBody>
        </p:sp>
      </p:grpSp>
      <p:sp>
        <p:nvSpPr>
          <p:cNvPr id="1027" name="Rectangle 19"/>
          <p:cNvSpPr>
            <a:spLocks noGrp="1" noChangeArrowheads="1"/>
          </p:cNvSpPr>
          <p:nvPr>
            <p:ph type="title"/>
          </p:nvPr>
        </p:nvSpPr>
        <p:spPr bwMode="auto">
          <a:xfrm>
            <a:off x="115411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1"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5142"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5143"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C73F7BA-4AFA-47F6-B4BD-57CC0E47D7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2"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28688" y="1928813"/>
            <a:ext cx="7275512" cy="3452812"/>
          </a:xfrm>
        </p:spPr>
        <p:txBody>
          <a:bodyPr/>
          <a:lstStyle/>
          <a:p>
            <a:pPr eaLnBrk="1" hangingPunct="1"/>
            <a:r>
              <a:rPr lang="en-US" sz="5400" dirty="0" smtClean="0"/>
              <a:t>Common Sports Injuries  </a:t>
            </a:r>
            <a:br>
              <a:rPr lang="en-US" sz="5400" dirty="0" smtClean="0"/>
            </a:br>
            <a:r>
              <a:rPr lang="en-US" sz="5400" dirty="0" smtClean="0"/>
              <a:t>their Immediate Treatment</a:t>
            </a:r>
            <a:br>
              <a:rPr lang="en-US" sz="5400" dirty="0" smtClean="0"/>
            </a:br>
            <a:r>
              <a:rPr lang="en-US" sz="5400" dirty="0" smtClean="0"/>
              <a:t>and</a:t>
            </a:r>
            <a:br>
              <a:rPr lang="en-US" sz="5400" dirty="0" smtClean="0"/>
            </a:br>
            <a:r>
              <a:rPr lang="en-US" sz="5400" dirty="0" smtClean="0"/>
              <a:t>Rehabilitation </a:t>
            </a:r>
            <a:br>
              <a:rPr lang="en-US" sz="5400" dirty="0" smtClean="0"/>
            </a:br>
            <a:endParaRPr lang="en-US" sz="5400" dirty="0" smtClean="0"/>
          </a:p>
        </p:txBody>
      </p:sp>
      <p:sp>
        <p:nvSpPr>
          <p:cNvPr id="2052" name="Text Box 4"/>
          <p:cNvSpPr txBox="1">
            <a:spLocks noChangeArrowheads="1"/>
          </p:cNvSpPr>
          <p:nvPr/>
        </p:nvSpPr>
        <p:spPr bwMode="auto">
          <a:xfrm>
            <a:off x="4165600" y="5473700"/>
            <a:ext cx="4978400" cy="1384300"/>
          </a:xfrm>
          <a:prstGeom prst="rect">
            <a:avLst/>
          </a:prstGeom>
          <a:noFill/>
          <a:ln w="9525">
            <a:noFill/>
            <a:miter lim="800000"/>
            <a:headEnd/>
            <a:tailEnd/>
          </a:ln>
        </p:spPr>
        <p:txBody>
          <a:bodyPr>
            <a:spAutoFit/>
          </a:bodyPr>
          <a:lstStyle/>
          <a:p>
            <a:r>
              <a:rPr lang="en-US" b="1" i="1" dirty="0">
                <a:solidFill>
                  <a:srgbClr val="C00000"/>
                </a:solidFill>
              </a:rPr>
              <a:t>Dr. </a:t>
            </a:r>
            <a:r>
              <a:rPr lang="en-US" b="1" i="1" dirty="0" err="1">
                <a:solidFill>
                  <a:srgbClr val="C00000"/>
                </a:solidFill>
              </a:rPr>
              <a:t>Vivek</a:t>
            </a:r>
            <a:r>
              <a:rPr lang="en-US" b="1" i="1" dirty="0">
                <a:solidFill>
                  <a:srgbClr val="C00000"/>
                </a:solidFill>
              </a:rPr>
              <a:t> B. </a:t>
            </a:r>
            <a:r>
              <a:rPr lang="en-US" b="1" i="1" dirty="0" err="1">
                <a:solidFill>
                  <a:srgbClr val="C00000"/>
                </a:solidFill>
              </a:rPr>
              <a:t>Sathe</a:t>
            </a:r>
            <a:endParaRPr lang="en-US" b="1" i="1" dirty="0">
              <a:solidFill>
                <a:srgbClr val="C00000"/>
              </a:solidFill>
            </a:endParaRPr>
          </a:p>
          <a:p>
            <a:r>
              <a:rPr lang="en-US" sz="2000" b="1" i="1" dirty="0">
                <a:solidFill>
                  <a:srgbClr val="C00000"/>
                </a:solidFill>
              </a:rPr>
              <a:t>Senior Assistant Professor,</a:t>
            </a:r>
          </a:p>
          <a:p>
            <a:r>
              <a:rPr lang="en-US" sz="2000" b="1" i="1" dirty="0">
                <a:solidFill>
                  <a:srgbClr val="C00000"/>
                </a:solidFill>
              </a:rPr>
              <a:t>School of Physical Education,</a:t>
            </a:r>
          </a:p>
          <a:p>
            <a:r>
              <a:rPr lang="en-US" sz="2000" b="1" i="1" dirty="0">
                <a:solidFill>
                  <a:srgbClr val="C00000"/>
                </a:solidFill>
              </a:rPr>
              <a:t>Devi </a:t>
            </a:r>
            <a:r>
              <a:rPr lang="en-US" sz="2000" b="1" i="1" dirty="0" err="1">
                <a:solidFill>
                  <a:srgbClr val="C00000"/>
                </a:solidFill>
              </a:rPr>
              <a:t>Ahilya</a:t>
            </a:r>
            <a:r>
              <a:rPr lang="en-US" sz="2000" b="1" i="1" dirty="0">
                <a:solidFill>
                  <a:srgbClr val="C00000"/>
                </a:solidFill>
              </a:rPr>
              <a:t> University, Indore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ppt_x"/>
                                          </p:val>
                                        </p:tav>
                                        <p:tav tm="100000">
                                          <p:val>
                                            <p:strVal val="#ppt_x"/>
                                          </p:val>
                                        </p:tav>
                                      </p:tavLst>
                                    </p:anim>
                                    <p:anim calcmode="lin" valueType="num">
                                      <p:cBhvr additive="base">
                                        <p:cTn id="1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85800" y="1981200"/>
            <a:ext cx="3957638" cy="4114800"/>
          </a:xfrm>
        </p:spPr>
        <p:txBody>
          <a:bodyPr/>
          <a:lstStyle/>
          <a:p>
            <a:pPr>
              <a:defRPr/>
            </a:pPr>
            <a:r>
              <a:rPr lang="en-GB" sz="2000" b="1" u="sng" dirty="0" smtClean="0">
                <a:solidFill>
                  <a:schemeClr val="bg2">
                    <a:lumMod val="50000"/>
                  </a:schemeClr>
                </a:solidFill>
                <a:latin typeface="Comic Sans MS" pitchFamily="66" charset="0"/>
              </a:rPr>
              <a:t>Abrasion </a:t>
            </a:r>
            <a:r>
              <a:rPr lang="en-GB" sz="2000" b="1" dirty="0" smtClean="0">
                <a:solidFill>
                  <a:schemeClr val="bg2">
                    <a:lumMod val="50000"/>
                  </a:schemeClr>
                </a:solidFill>
                <a:latin typeface="Comic Sans MS" pitchFamily="66" charset="0"/>
              </a:rPr>
              <a:t>–</a:t>
            </a:r>
            <a:r>
              <a:rPr lang="en-GB" sz="1800" b="1" dirty="0" smtClean="0">
                <a:latin typeface="Comic Sans MS" pitchFamily="66" charset="0"/>
              </a:rPr>
              <a:t> </a:t>
            </a:r>
          </a:p>
          <a:p>
            <a:pPr>
              <a:buFontTx/>
              <a:buNone/>
              <a:defRPr/>
            </a:pPr>
            <a:r>
              <a:rPr lang="en-GB" sz="1800" b="1" dirty="0" smtClean="0">
                <a:latin typeface="Comic Sans MS" pitchFamily="66" charset="0"/>
              </a:rPr>
              <a:t>	</a:t>
            </a:r>
            <a:r>
              <a:rPr lang="en-GB" sz="2000" b="1" dirty="0" smtClean="0">
                <a:latin typeface="Comic Sans MS" pitchFamily="66" charset="0"/>
              </a:rPr>
              <a:t>The skin is scrapped on account of friction or fall especially over the areas where the bone is very close to the skin.</a:t>
            </a:r>
          </a:p>
          <a:p>
            <a:pPr>
              <a:defRPr/>
            </a:pPr>
            <a:endParaRPr lang="en-GB" sz="1800" b="1" dirty="0" smtClean="0">
              <a:latin typeface="Comic Sans MS" pitchFamily="66" charset="0"/>
            </a:endParaRPr>
          </a:p>
          <a:p>
            <a:pPr>
              <a:defRPr/>
            </a:pPr>
            <a:endParaRPr lang="en-GB" sz="1800" b="1" dirty="0" smtClean="0">
              <a:latin typeface="Comic Sans MS" pitchFamily="66" charset="0"/>
            </a:endParaRPr>
          </a:p>
          <a:p>
            <a:pPr>
              <a:defRPr/>
            </a:pPr>
            <a:r>
              <a:rPr lang="en-GB" sz="2000" b="1" u="sng" dirty="0" smtClean="0">
                <a:solidFill>
                  <a:schemeClr val="bg2">
                    <a:lumMod val="50000"/>
                  </a:schemeClr>
                </a:solidFill>
                <a:latin typeface="Comic Sans MS" pitchFamily="66" charset="0"/>
              </a:rPr>
              <a:t>Laceration </a:t>
            </a:r>
            <a:r>
              <a:rPr lang="en-GB" sz="2000" b="1" dirty="0" smtClean="0">
                <a:solidFill>
                  <a:schemeClr val="bg2">
                    <a:lumMod val="50000"/>
                  </a:schemeClr>
                </a:solidFill>
                <a:latin typeface="Comic Sans MS" pitchFamily="66" charset="0"/>
              </a:rPr>
              <a:t>–</a:t>
            </a:r>
            <a:r>
              <a:rPr lang="en-GB" sz="1800" b="1" dirty="0" smtClean="0">
                <a:solidFill>
                  <a:schemeClr val="bg2">
                    <a:lumMod val="50000"/>
                  </a:schemeClr>
                </a:solidFill>
                <a:latin typeface="Comic Sans MS" pitchFamily="66" charset="0"/>
              </a:rPr>
              <a:t> </a:t>
            </a:r>
          </a:p>
          <a:p>
            <a:pPr>
              <a:buFontTx/>
              <a:buNone/>
              <a:defRPr/>
            </a:pPr>
            <a:r>
              <a:rPr lang="en-GB" sz="1800" b="1" dirty="0" smtClean="0">
                <a:latin typeface="Comic Sans MS" pitchFamily="66" charset="0"/>
              </a:rPr>
              <a:t>	</a:t>
            </a:r>
            <a:r>
              <a:rPr lang="en-GB" sz="2000" b="1" dirty="0" smtClean="0">
                <a:latin typeface="Comic Sans MS" pitchFamily="66" charset="0"/>
              </a:rPr>
              <a:t>It is the irregular tear of the skin and other superficial structures</a:t>
            </a:r>
            <a:endParaRPr lang="en-IN" sz="2000" dirty="0" smtClean="0"/>
          </a:p>
        </p:txBody>
      </p:sp>
      <p:sp>
        <p:nvSpPr>
          <p:cNvPr id="4" name="Rectangle 2"/>
          <p:cNvSpPr>
            <a:spLocks noGrp="1" noChangeArrowheads="1"/>
          </p:cNvSpPr>
          <p:nvPr>
            <p:ph type="title"/>
          </p:nvPr>
        </p:nvSpPr>
        <p:spPr/>
        <p:txBody>
          <a:bodyPr/>
          <a:lstStyle/>
          <a:p>
            <a:pPr eaLnBrk="1" hangingPunct="1"/>
            <a:r>
              <a:rPr lang="en-US" smtClean="0"/>
              <a:t>Skin Injuries</a:t>
            </a:r>
          </a:p>
        </p:txBody>
      </p:sp>
      <p:pic>
        <p:nvPicPr>
          <p:cNvPr id="9220" name="Picture 5" descr="C:\Users\admin\Desktop\PPT\abrasion1.jpg"/>
          <p:cNvPicPr>
            <a:picLocks noChangeAspect="1" noChangeArrowheads="1"/>
          </p:cNvPicPr>
          <p:nvPr/>
        </p:nvPicPr>
        <p:blipFill>
          <a:blip r:embed="rId2" cstate="print"/>
          <a:srcRect/>
          <a:stretch>
            <a:fillRect/>
          </a:stretch>
        </p:blipFill>
        <p:spPr bwMode="auto">
          <a:xfrm>
            <a:off x="5435600" y="1916113"/>
            <a:ext cx="3267075" cy="2111375"/>
          </a:xfrm>
          <a:prstGeom prst="rect">
            <a:avLst/>
          </a:prstGeom>
          <a:noFill/>
          <a:ln w="9525">
            <a:noFill/>
            <a:miter lim="800000"/>
            <a:headEnd/>
            <a:tailEnd/>
          </a:ln>
        </p:spPr>
      </p:pic>
      <p:pic>
        <p:nvPicPr>
          <p:cNvPr id="9221" name="Picture 6" descr="C:\Users\admin\Desktop\PPT\leceration1.jpg"/>
          <p:cNvPicPr>
            <a:picLocks noChangeAspect="1" noChangeArrowheads="1"/>
          </p:cNvPicPr>
          <p:nvPr/>
        </p:nvPicPr>
        <p:blipFill>
          <a:blip r:embed="rId3" cstate="print"/>
          <a:srcRect/>
          <a:stretch>
            <a:fillRect/>
          </a:stretch>
        </p:blipFill>
        <p:spPr bwMode="auto">
          <a:xfrm>
            <a:off x="5435600" y="4221163"/>
            <a:ext cx="3240088" cy="1871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218">
                                            <p:txEl>
                                              <p:pRg st="0" end="0"/>
                                            </p:txEl>
                                          </p:spTgt>
                                        </p:tgtEl>
                                        <p:attrNameLst>
                                          <p:attrName>style.visibility</p:attrName>
                                        </p:attrNameLst>
                                      </p:cBhvr>
                                      <p:to>
                                        <p:strVal val="visible"/>
                                      </p:to>
                                    </p:set>
                                    <p:anim calcmode="lin" valueType="num">
                                      <p:cBhvr additive="base">
                                        <p:cTn id="11"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218">
                                            <p:txEl>
                                              <p:pRg st="1" end="1"/>
                                            </p:txEl>
                                          </p:spTgt>
                                        </p:tgtEl>
                                        <p:attrNameLst>
                                          <p:attrName>style.visibility</p:attrName>
                                        </p:attrNameLst>
                                      </p:cBhvr>
                                      <p:to>
                                        <p:strVal val="visible"/>
                                      </p:to>
                                    </p:set>
                                    <p:anim calcmode="lin" valueType="num">
                                      <p:cBhvr additive="base">
                                        <p:cTn id="15" dur="500" fill="hold"/>
                                        <p:tgtEl>
                                          <p:spTgt spid="9218">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18">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9218">
                                            <p:txEl>
                                              <p:pRg st="4" end="4"/>
                                            </p:txEl>
                                          </p:spTgt>
                                        </p:tgtEl>
                                        <p:attrNameLst>
                                          <p:attrName>style.visibility</p:attrName>
                                        </p:attrNameLst>
                                      </p:cBhvr>
                                      <p:to>
                                        <p:strVal val="visible"/>
                                      </p:to>
                                    </p:set>
                                    <p:anim calcmode="lin" valueType="num">
                                      <p:cBhvr additive="base">
                                        <p:cTn id="20" dur="500" fill="hold"/>
                                        <p:tgtEl>
                                          <p:spTgt spid="9218">
                                            <p:txEl>
                                              <p:pRg st="4" end="4"/>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218">
                                            <p:txEl>
                                              <p:pRg st="4" end="4"/>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218">
                                            <p:txEl>
                                              <p:pRg st="5" end="5"/>
                                            </p:txEl>
                                          </p:spTgt>
                                        </p:tgtEl>
                                        <p:attrNameLst>
                                          <p:attrName>style.visibility</p:attrName>
                                        </p:attrNameLst>
                                      </p:cBhvr>
                                      <p:to>
                                        <p:strVal val="visible"/>
                                      </p:to>
                                    </p:set>
                                    <p:anim calcmode="lin" valueType="num">
                                      <p:cBhvr additive="base">
                                        <p:cTn id="24" dur="500" fill="hold"/>
                                        <p:tgtEl>
                                          <p:spTgt spid="9218">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218">
                                            <p:txEl>
                                              <p:pRg st="5" end="5"/>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3" presetClass="entr" presetSubtype="10" fill="hold" nodeType="afterEffect">
                                  <p:stCondLst>
                                    <p:cond delay="0"/>
                                  </p:stCondLst>
                                  <p:childTnLst>
                                    <p:set>
                                      <p:cBhvr>
                                        <p:cTn id="28" dur="1" fill="hold">
                                          <p:stCondLst>
                                            <p:cond delay="0"/>
                                          </p:stCondLst>
                                        </p:cTn>
                                        <p:tgtEl>
                                          <p:spTgt spid="9220"/>
                                        </p:tgtEl>
                                        <p:attrNameLst>
                                          <p:attrName>style.visibility</p:attrName>
                                        </p:attrNameLst>
                                      </p:cBhvr>
                                      <p:to>
                                        <p:strVal val="visible"/>
                                      </p:to>
                                    </p:set>
                                    <p:animEffect transition="in" filter="blinds(horizontal)">
                                      <p:cBhvr>
                                        <p:cTn id="29" dur="500"/>
                                        <p:tgtEl>
                                          <p:spTgt spid="9220"/>
                                        </p:tgtEl>
                                      </p:cBhvr>
                                    </p:animEffect>
                                  </p:childTnLst>
                                </p:cTn>
                              </p:par>
                              <p:par>
                                <p:cTn id="30" presetID="3" presetClass="entr" presetSubtype="10" fill="hold" nodeType="withEffect">
                                  <p:stCondLst>
                                    <p:cond delay="0"/>
                                  </p:stCondLst>
                                  <p:childTnLst>
                                    <p:set>
                                      <p:cBhvr>
                                        <p:cTn id="31" dur="1" fill="hold">
                                          <p:stCondLst>
                                            <p:cond delay="0"/>
                                          </p:stCondLst>
                                        </p:cTn>
                                        <p:tgtEl>
                                          <p:spTgt spid="9221"/>
                                        </p:tgtEl>
                                        <p:attrNameLst>
                                          <p:attrName>style.visibility</p:attrName>
                                        </p:attrNameLst>
                                      </p:cBhvr>
                                      <p:to>
                                        <p:strVal val="visible"/>
                                      </p:to>
                                    </p:set>
                                    <p:animEffect transition="in" filter="blinds(horizontal)">
                                      <p:cBhvr>
                                        <p:cTn id="3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Skin Injuries Cont…..</a:t>
            </a:r>
            <a:endParaRPr lang="en-IN" smtClean="0"/>
          </a:p>
        </p:txBody>
      </p:sp>
      <p:sp>
        <p:nvSpPr>
          <p:cNvPr id="10243" name="Content Placeholder 2"/>
          <p:cNvSpPr>
            <a:spLocks noGrp="1"/>
          </p:cNvSpPr>
          <p:nvPr>
            <p:ph idx="1"/>
          </p:nvPr>
        </p:nvSpPr>
        <p:spPr>
          <a:xfrm>
            <a:off x="539750" y="1700213"/>
            <a:ext cx="4464050" cy="3168650"/>
          </a:xfrm>
        </p:spPr>
        <p:txBody>
          <a:bodyPr/>
          <a:lstStyle/>
          <a:p>
            <a:pPr>
              <a:defRPr/>
            </a:pPr>
            <a:r>
              <a:rPr lang="en-GB" sz="2800" b="1" u="sng" dirty="0" smtClean="0">
                <a:solidFill>
                  <a:schemeClr val="bg2">
                    <a:lumMod val="50000"/>
                  </a:schemeClr>
                </a:solidFill>
                <a:latin typeface="Comic Sans MS" pitchFamily="66" charset="0"/>
              </a:rPr>
              <a:t>Immediate treatment</a:t>
            </a:r>
          </a:p>
          <a:p>
            <a:pPr>
              <a:defRPr/>
            </a:pPr>
            <a:endParaRPr lang="en-GB" sz="900" b="1" u="sng" dirty="0" smtClean="0">
              <a:solidFill>
                <a:schemeClr val="bg2">
                  <a:lumMod val="50000"/>
                </a:schemeClr>
              </a:solidFill>
              <a:latin typeface="Comic Sans MS" pitchFamily="66" charset="0"/>
            </a:endParaRPr>
          </a:p>
          <a:p>
            <a:pPr>
              <a:buFontTx/>
              <a:buNone/>
              <a:defRPr/>
            </a:pPr>
            <a:r>
              <a:rPr lang="en-GB" sz="1800" b="1" dirty="0" smtClean="0">
                <a:latin typeface="Comic Sans MS" pitchFamily="66" charset="0"/>
              </a:rPr>
              <a:t>1. Cleaned with antiseptic lotion.</a:t>
            </a:r>
          </a:p>
          <a:p>
            <a:pPr>
              <a:buFontTx/>
              <a:buNone/>
              <a:defRPr/>
            </a:pPr>
            <a:r>
              <a:rPr lang="en-GB" sz="1800" b="1" dirty="0" smtClean="0">
                <a:latin typeface="Comic Sans MS" pitchFamily="66" charset="0"/>
              </a:rPr>
              <a:t>2. Covered with sterile dressing, but air should reach the wound.</a:t>
            </a:r>
          </a:p>
          <a:p>
            <a:pPr>
              <a:buFontTx/>
              <a:buNone/>
              <a:defRPr/>
            </a:pPr>
            <a:r>
              <a:rPr lang="en-GB" sz="1800" b="1" dirty="0" smtClean="0">
                <a:latin typeface="Comic Sans MS" pitchFamily="66" charset="0"/>
              </a:rPr>
              <a:t>3. Antitetanus injection is recommended.  </a:t>
            </a:r>
          </a:p>
          <a:p>
            <a:pPr>
              <a:buFontTx/>
              <a:buNone/>
              <a:defRPr/>
            </a:pPr>
            <a:r>
              <a:rPr lang="en-GB" sz="1800" b="1" dirty="0" smtClean="0">
                <a:latin typeface="Comic Sans MS" pitchFamily="66" charset="0"/>
              </a:rPr>
              <a:t>4. After some time apply ointment on open wound and take part in activities carefully. </a:t>
            </a:r>
          </a:p>
          <a:p>
            <a:pPr>
              <a:buFontTx/>
              <a:buNone/>
              <a:defRPr/>
            </a:pPr>
            <a:endParaRPr lang="en-US" sz="1400" b="1" u="sng" dirty="0" smtClean="0"/>
          </a:p>
          <a:p>
            <a:pPr>
              <a:buFontTx/>
              <a:buNone/>
              <a:defRPr/>
            </a:pPr>
            <a:r>
              <a:rPr lang="en-GB" sz="2000" b="1" dirty="0" smtClean="0">
                <a:solidFill>
                  <a:schemeClr val="bg2">
                    <a:lumMod val="50000"/>
                  </a:schemeClr>
                </a:solidFill>
                <a:latin typeface="Comic Sans MS" pitchFamily="66" charset="0"/>
              </a:rPr>
              <a:t>	</a:t>
            </a:r>
            <a:endParaRPr lang="en-GB" sz="2000" b="1" dirty="0" smtClean="0">
              <a:latin typeface="Comic Sans MS" pitchFamily="66" charset="0"/>
            </a:endParaRPr>
          </a:p>
          <a:p>
            <a:pPr>
              <a:buFontTx/>
              <a:buNone/>
              <a:defRPr/>
            </a:pPr>
            <a:r>
              <a:rPr lang="en-GB" sz="2000" b="1" dirty="0" smtClean="0">
                <a:solidFill>
                  <a:schemeClr val="bg2">
                    <a:lumMod val="50000"/>
                  </a:schemeClr>
                </a:solidFill>
                <a:latin typeface="Comic Sans MS" pitchFamily="66" charset="0"/>
              </a:rPr>
              <a:t> </a:t>
            </a:r>
            <a:endParaRPr lang="en-US" sz="2000" b="1" dirty="0" smtClean="0"/>
          </a:p>
          <a:p>
            <a:pPr>
              <a:buFontTx/>
              <a:buNone/>
              <a:defRPr/>
            </a:pPr>
            <a:endParaRPr lang="en-IN" sz="1800" dirty="0" smtClean="0"/>
          </a:p>
        </p:txBody>
      </p:sp>
      <p:pic>
        <p:nvPicPr>
          <p:cNvPr id="10244" name="Picture 4" descr="C:\Users\admin\Desktop\PPT\abras1c.jpg"/>
          <p:cNvPicPr>
            <a:picLocks noChangeAspect="1" noChangeArrowheads="1"/>
          </p:cNvPicPr>
          <p:nvPr/>
        </p:nvPicPr>
        <p:blipFill>
          <a:blip r:embed="rId2" cstate="print"/>
          <a:srcRect/>
          <a:stretch>
            <a:fillRect/>
          </a:stretch>
        </p:blipFill>
        <p:spPr bwMode="auto">
          <a:xfrm>
            <a:off x="5580063" y="1989138"/>
            <a:ext cx="3130550" cy="2241550"/>
          </a:xfrm>
          <a:prstGeom prst="rect">
            <a:avLst/>
          </a:prstGeom>
          <a:noFill/>
          <a:ln w="9525">
            <a:noFill/>
            <a:miter lim="800000"/>
            <a:headEnd/>
            <a:tailEnd/>
          </a:ln>
        </p:spPr>
      </p:pic>
      <p:pic>
        <p:nvPicPr>
          <p:cNvPr id="10245" name="Picture 5" descr="C:\Users\admin\Desktop\PPT\kneeabr2.jpg"/>
          <p:cNvPicPr>
            <a:picLocks noChangeAspect="1" noChangeArrowheads="1"/>
          </p:cNvPicPr>
          <p:nvPr/>
        </p:nvPicPr>
        <p:blipFill>
          <a:blip r:embed="rId3" cstate="print"/>
          <a:srcRect/>
          <a:stretch>
            <a:fillRect/>
          </a:stretch>
        </p:blipFill>
        <p:spPr bwMode="auto">
          <a:xfrm>
            <a:off x="3708400" y="4652963"/>
            <a:ext cx="1943100" cy="1892300"/>
          </a:xfrm>
          <a:prstGeom prst="rect">
            <a:avLst/>
          </a:prstGeom>
          <a:noFill/>
          <a:ln w="9525">
            <a:noFill/>
            <a:miter lim="800000"/>
            <a:headEnd/>
            <a:tailEnd/>
          </a:ln>
        </p:spPr>
      </p:pic>
      <p:pic>
        <p:nvPicPr>
          <p:cNvPr id="10246" name="Picture 6" descr="C:\Users\admin\Desktop\PPT\abras1d.jpg"/>
          <p:cNvPicPr>
            <a:picLocks noChangeAspect="1" noChangeArrowheads="1"/>
          </p:cNvPicPr>
          <p:nvPr/>
        </p:nvPicPr>
        <p:blipFill>
          <a:blip r:embed="rId4" cstate="print"/>
          <a:srcRect/>
          <a:stretch>
            <a:fillRect/>
          </a:stretch>
        </p:blipFill>
        <p:spPr bwMode="auto">
          <a:xfrm>
            <a:off x="6227763" y="4652963"/>
            <a:ext cx="2447925" cy="187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 calcmode="lin" valueType="num">
                                      <p:cBhvr additive="base">
                                        <p:cTn id="11"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4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additive="base">
                                        <p:cTn id="15"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4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additive="base">
                                        <p:cTn id="19"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 calcmode="lin" valueType="num">
                                      <p:cBhvr additive="base">
                                        <p:cTn id="23"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4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 calcmode="lin" valueType="num">
                                      <p:cBhvr additive="base">
                                        <p:cTn id="27"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3" presetClass="entr" presetSubtype="10" fill="hold" nodeType="afterEffect">
                                  <p:stCondLst>
                                    <p:cond delay="0"/>
                                  </p:stCondLst>
                                  <p:childTnLst>
                                    <p:set>
                                      <p:cBhvr>
                                        <p:cTn id="31" dur="1" fill="hold">
                                          <p:stCondLst>
                                            <p:cond delay="0"/>
                                          </p:stCondLst>
                                        </p:cTn>
                                        <p:tgtEl>
                                          <p:spTgt spid="10244"/>
                                        </p:tgtEl>
                                        <p:attrNameLst>
                                          <p:attrName>style.visibility</p:attrName>
                                        </p:attrNameLst>
                                      </p:cBhvr>
                                      <p:to>
                                        <p:strVal val="visible"/>
                                      </p:to>
                                    </p:set>
                                    <p:animEffect transition="in" filter="blinds(horizontal)">
                                      <p:cBhvr>
                                        <p:cTn id="32" dur="500"/>
                                        <p:tgtEl>
                                          <p:spTgt spid="10244"/>
                                        </p:tgtEl>
                                      </p:cBhvr>
                                    </p:animEffect>
                                  </p:childTnLst>
                                </p:cTn>
                              </p:par>
                            </p:childTnLst>
                          </p:cTn>
                        </p:par>
                        <p:par>
                          <p:cTn id="33" fill="hold">
                            <p:stCondLst>
                              <p:cond delay="1500"/>
                            </p:stCondLst>
                            <p:childTnLst>
                              <p:par>
                                <p:cTn id="34" presetID="3" presetClass="entr" presetSubtype="10" fill="hold" nodeType="afterEffect">
                                  <p:stCondLst>
                                    <p:cond delay="0"/>
                                  </p:stCondLst>
                                  <p:childTnLst>
                                    <p:set>
                                      <p:cBhvr>
                                        <p:cTn id="35" dur="1" fill="hold">
                                          <p:stCondLst>
                                            <p:cond delay="0"/>
                                          </p:stCondLst>
                                        </p:cTn>
                                        <p:tgtEl>
                                          <p:spTgt spid="10245"/>
                                        </p:tgtEl>
                                        <p:attrNameLst>
                                          <p:attrName>style.visibility</p:attrName>
                                        </p:attrNameLst>
                                      </p:cBhvr>
                                      <p:to>
                                        <p:strVal val="visible"/>
                                      </p:to>
                                    </p:set>
                                    <p:animEffect transition="in" filter="blinds(horizontal)">
                                      <p:cBhvr>
                                        <p:cTn id="36" dur="500"/>
                                        <p:tgtEl>
                                          <p:spTgt spid="10245"/>
                                        </p:tgtEl>
                                      </p:cBhvr>
                                    </p:animEffect>
                                  </p:childTnLst>
                                </p:cTn>
                              </p:par>
                              <p:par>
                                <p:cTn id="37" presetID="3" presetClass="entr" presetSubtype="10" fill="hold" nodeType="withEffect">
                                  <p:stCondLst>
                                    <p:cond delay="0"/>
                                  </p:stCondLst>
                                  <p:childTnLst>
                                    <p:set>
                                      <p:cBhvr>
                                        <p:cTn id="38" dur="1" fill="hold">
                                          <p:stCondLst>
                                            <p:cond delay="0"/>
                                          </p:stCondLst>
                                        </p:cTn>
                                        <p:tgtEl>
                                          <p:spTgt spid="10246"/>
                                        </p:tgtEl>
                                        <p:attrNameLst>
                                          <p:attrName>style.visibility</p:attrName>
                                        </p:attrNameLst>
                                      </p:cBhvr>
                                      <p:to>
                                        <p:strVal val="visible"/>
                                      </p:to>
                                    </p:set>
                                    <p:animEffect transition="in" filter="blinds(horizontal)">
                                      <p:cBhvr>
                                        <p:cTn id="39"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Muscle Injuries</a:t>
            </a:r>
            <a:endParaRPr lang="en-IN" smtClean="0"/>
          </a:p>
        </p:txBody>
      </p:sp>
      <p:sp>
        <p:nvSpPr>
          <p:cNvPr id="11267" name="Content Placeholder 2"/>
          <p:cNvSpPr>
            <a:spLocks noGrp="1"/>
          </p:cNvSpPr>
          <p:nvPr>
            <p:ph idx="1"/>
          </p:nvPr>
        </p:nvSpPr>
        <p:spPr>
          <a:xfrm>
            <a:off x="684213" y="1773238"/>
            <a:ext cx="3886200" cy="4327525"/>
          </a:xfrm>
        </p:spPr>
        <p:txBody>
          <a:bodyPr/>
          <a:lstStyle/>
          <a:p>
            <a:pPr>
              <a:defRPr/>
            </a:pPr>
            <a:r>
              <a:rPr lang="en-GB" sz="2000" b="1" u="sng" dirty="0" smtClean="0">
                <a:solidFill>
                  <a:schemeClr val="bg2">
                    <a:lumMod val="50000"/>
                  </a:schemeClr>
                </a:solidFill>
                <a:latin typeface="Comic Sans MS" pitchFamily="66" charset="0"/>
              </a:rPr>
              <a:t>Contusion (Bruise)</a:t>
            </a:r>
            <a:r>
              <a:rPr lang="en-GB" sz="1800" b="1" dirty="0" smtClean="0">
                <a:solidFill>
                  <a:schemeClr val="bg2">
                    <a:lumMod val="50000"/>
                  </a:schemeClr>
                </a:solidFill>
                <a:latin typeface="Comic Sans MS" pitchFamily="66" charset="0"/>
              </a:rPr>
              <a:t>–</a:t>
            </a:r>
          </a:p>
          <a:p>
            <a:pPr>
              <a:buFontTx/>
              <a:buNone/>
              <a:defRPr/>
            </a:pPr>
            <a:r>
              <a:rPr lang="en-GB" sz="1800" b="1" dirty="0" smtClean="0">
                <a:solidFill>
                  <a:schemeClr val="bg2">
                    <a:lumMod val="50000"/>
                  </a:schemeClr>
                </a:solidFill>
                <a:latin typeface="Comic Sans MS" pitchFamily="66" charset="0"/>
              </a:rPr>
              <a:t>	</a:t>
            </a:r>
            <a:r>
              <a:rPr lang="en-GB" sz="1800" b="1" dirty="0" smtClean="0">
                <a:latin typeface="Comic Sans MS" pitchFamily="66" charset="0"/>
              </a:rPr>
              <a:t>Severe blow to the muscle can lead to contusion. </a:t>
            </a:r>
          </a:p>
          <a:p>
            <a:pPr>
              <a:buFontTx/>
              <a:buNone/>
              <a:defRPr/>
            </a:pPr>
            <a:r>
              <a:rPr lang="en-GB" sz="1800" b="1" dirty="0" smtClean="0">
                <a:latin typeface="Comic Sans MS" pitchFamily="66" charset="0"/>
              </a:rPr>
              <a:t>	The blood vessels in the muscle are ruptured and collection of blood under the thin layer of skin.</a:t>
            </a:r>
          </a:p>
          <a:p>
            <a:pPr>
              <a:buFontTx/>
              <a:buNone/>
              <a:defRPr/>
            </a:pPr>
            <a:endParaRPr lang="en-GB" sz="1800" b="1" dirty="0" smtClean="0">
              <a:solidFill>
                <a:schemeClr val="bg2">
                  <a:lumMod val="50000"/>
                </a:schemeClr>
              </a:solidFill>
              <a:latin typeface="Comic Sans MS" pitchFamily="66" charset="0"/>
            </a:endParaRPr>
          </a:p>
          <a:p>
            <a:pPr>
              <a:buFontTx/>
              <a:buNone/>
              <a:defRPr/>
            </a:pPr>
            <a:r>
              <a:rPr lang="en-GB" sz="1800" b="1" dirty="0" smtClean="0">
                <a:solidFill>
                  <a:schemeClr val="bg2">
                    <a:lumMod val="50000"/>
                  </a:schemeClr>
                </a:solidFill>
                <a:latin typeface="Comic Sans MS" pitchFamily="66" charset="0"/>
              </a:rPr>
              <a:t>	</a:t>
            </a:r>
            <a:r>
              <a:rPr lang="en-GB" sz="2000" b="1" u="sng" dirty="0" smtClean="0">
                <a:solidFill>
                  <a:schemeClr val="bg2">
                    <a:lumMod val="50000"/>
                  </a:schemeClr>
                </a:solidFill>
                <a:latin typeface="Comic Sans MS" pitchFamily="66" charset="0"/>
              </a:rPr>
              <a:t>Strain</a:t>
            </a:r>
            <a:r>
              <a:rPr lang="en-GB" sz="2000" b="1" dirty="0" smtClean="0">
                <a:solidFill>
                  <a:schemeClr val="bg2">
                    <a:lumMod val="50000"/>
                  </a:schemeClr>
                </a:solidFill>
                <a:latin typeface="Comic Sans MS" pitchFamily="66" charset="0"/>
              </a:rPr>
              <a:t> –</a:t>
            </a:r>
          </a:p>
          <a:p>
            <a:pPr marL="342900" lvl="1" indent="-342900">
              <a:buFontTx/>
              <a:buNone/>
              <a:defRPr/>
            </a:pPr>
            <a:r>
              <a:rPr lang="en-GB" sz="2000" b="1" dirty="0" smtClean="0">
                <a:solidFill>
                  <a:schemeClr val="bg2">
                    <a:lumMod val="50000"/>
                  </a:schemeClr>
                </a:solidFill>
                <a:latin typeface="Comic Sans MS" pitchFamily="66" charset="0"/>
              </a:rPr>
              <a:t>	</a:t>
            </a:r>
            <a:r>
              <a:rPr lang="en-US" sz="1800" dirty="0" smtClean="0"/>
              <a:t> </a:t>
            </a:r>
            <a:r>
              <a:rPr lang="en-US" sz="1800" b="1" dirty="0" smtClean="0">
                <a:latin typeface="Comic Sans MS" pitchFamily="66" charset="0"/>
              </a:rPr>
              <a:t>An injury to a muscle that occurs when the muscle is stretched beyond its normal range of motion, causing the muscle to tear.</a:t>
            </a:r>
          </a:p>
          <a:p>
            <a:pPr>
              <a:buFontTx/>
              <a:buNone/>
              <a:defRPr/>
            </a:pPr>
            <a:endParaRPr lang="en-GB" sz="2000" b="1" dirty="0" smtClean="0">
              <a:solidFill>
                <a:schemeClr val="bg2">
                  <a:lumMod val="50000"/>
                </a:schemeClr>
              </a:solidFill>
              <a:latin typeface="Comic Sans MS" pitchFamily="66" charset="0"/>
            </a:endParaRPr>
          </a:p>
          <a:p>
            <a:pPr>
              <a:buFontTx/>
              <a:buNone/>
              <a:defRPr/>
            </a:pPr>
            <a:endParaRPr lang="en-GB" sz="1800" b="1" dirty="0" smtClean="0">
              <a:solidFill>
                <a:schemeClr val="bg2">
                  <a:lumMod val="50000"/>
                </a:schemeClr>
              </a:solidFill>
              <a:latin typeface="Comic Sans MS" pitchFamily="66" charset="0"/>
            </a:endParaRPr>
          </a:p>
          <a:p>
            <a:pPr>
              <a:buFontTx/>
              <a:buNone/>
              <a:defRPr/>
            </a:pPr>
            <a:endParaRPr lang="en-GB" sz="1800" b="1" dirty="0" smtClean="0">
              <a:solidFill>
                <a:schemeClr val="bg2">
                  <a:lumMod val="50000"/>
                </a:schemeClr>
              </a:solidFill>
              <a:latin typeface="Comic Sans MS" pitchFamily="66" charset="0"/>
            </a:endParaRPr>
          </a:p>
          <a:p>
            <a:pPr>
              <a:buFontTx/>
              <a:buNone/>
              <a:defRPr/>
            </a:pPr>
            <a:r>
              <a:rPr lang="en-GB" sz="1800" b="1" dirty="0" smtClean="0">
                <a:solidFill>
                  <a:schemeClr val="bg2">
                    <a:lumMod val="50000"/>
                  </a:schemeClr>
                </a:solidFill>
                <a:latin typeface="Comic Sans MS" pitchFamily="66" charset="0"/>
              </a:rPr>
              <a:t>  	</a:t>
            </a:r>
            <a:endParaRPr lang="en-IN" sz="1800" dirty="0" smtClean="0">
              <a:solidFill>
                <a:schemeClr val="bg2">
                  <a:lumMod val="50000"/>
                </a:schemeClr>
              </a:solidFill>
            </a:endParaRPr>
          </a:p>
        </p:txBody>
      </p:sp>
      <p:pic>
        <p:nvPicPr>
          <p:cNvPr id="11268" name="Picture 4" descr="C:\Users\admin\Desktop\PPT\q5924412.jpg"/>
          <p:cNvPicPr>
            <a:picLocks noChangeAspect="1" noChangeArrowheads="1"/>
          </p:cNvPicPr>
          <p:nvPr/>
        </p:nvPicPr>
        <p:blipFill>
          <a:blip r:embed="rId2" cstate="print"/>
          <a:srcRect/>
          <a:stretch>
            <a:fillRect/>
          </a:stretch>
        </p:blipFill>
        <p:spPr bwMode="auto">
          <a:xfrm>
            <a:off x="6875463" y="1844675"/>
            <a:ext cx="2116137" cy="2376488"/>
          </a:xfrm>
          <a:prstGeom prst="rect">
            <a:avLst/>
          </a:prstGeom>
          <a:noFill/>
          <a:ln w="9525">
            <a:noFill/>
            <a:miter lim="800000"/>
            <a:headEnd/>
            <a:tailEnd/>
          </a:ln>
        </p:spPr>
      </p:pic>
      <p:pic>
        <p:nvPicPr>
          <p:cNvPr id="11269" name="Picture 5" descr="C:\Users\admin\Desktop\PPT\6a00e54ef4eb1e883301127983965c28a4-800wi.jpg"/>
          <p:cNvPicPr>
            <a:picLocks noChangeAspect="1" noChangeArrowheads="1"/>
          </p:cNvPicPr>
          <p:nvPr/>
        </p:nvPicPr>
        <p:blipFill>
          <a:blip r:embed="rId3" cstate="print"/>
          <a:srcRect/>
          <a:stretch>
            <a:fillRect/>
          </a:stretch>
        </p:blipFill>
        <p:spPr bwMode="auto">
          <a:xfrm>
            <a:off x="4643438" y="1844675"/>
            <a:ext cx="2149475" cy="2376488"/>
          </a:xfrm>
          <a:prstGeom prst="rect">
            <a:avLst/>
          </a:prstGeom>
          <a:noFill/>
          <a:ln w="9525">
            <a:noFill/>
            <a:miter lim="800000"/>
            <a:headEnd/>
            <a:tailEnd/>
          </a:ln>
        </p:spPr>
      </p:pic>
      <p:pic>
        <p:nvPicPr>
          <p:cNvPr id="11270" name="Picture 6" descr="C:\Users\admin\Desktop\PPT\images (4).jpg"/>
          <p:cNvPicPr>
            <a:picLocks noChangeAspect="1" noChangeArrowheads="1"/>
          </p:cNvPicPr>
          <p:nvPr/>
        </p:nvPicPr>
        <p:blipFill>
          <a:blip r:embed="rId4" cstate="print"/>
          <a:srcRect/>
          <a:stretch>
            <a:fillRect/>
          </a:stretch>
        </p:blipFill>
        <p:spPr bwMode="auto">
          <a:xfrm>
            <a:off x="4643438" y="4365625"/>
            <a:ext cx="2124075" cy="2152650"/>
          </a:xfrm>
          <a:prstGeom prst="rect">
            <a:avLst/>
          </a:prstGeom>
          <a:noFill/>
          <a:ln w="9525">
            <a:noFill/>
            <a:miter lim="800000"/>
            <a:headEnd/>
            <a:tailEnd/>
          </a:ln>
        </p:spPr>
      </p:pic>
      <p:pic>
        <p:nvPicPr>
          <p:cNvPr id="11271" name="Picture 7" descr="C:\Users\admin\Desktop\PPT\220px-2010-10-02_pulled_hamstring.jpg"/>
          <p:cNvPicPr>
            <a:picLocks noChangeAspect="1" noChangeArrowheads="1"/>
          </p:cNvPicPr>
          <p:nvPr/>
        </p:nvPicPr>
        <p:blipFill>
          <a:blip r:embed="rId5" cstate="print"/>
          <a:srcRect/>
          <a:stretch>
            <a:fillRect/>
          </a:stretch>
        </p:blipFill>
        <p:spPr bwMode="auto">
          <a:xfrm>
            <a:off x="6875463" y="4365625"/>
            <a:ext cx="2095500" cy="215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 calcmode="lin" valueType="num">
                                      <p:cBhvr additive="base">
                                        <p:cTn id="11"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26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 calcmode="lin" valueType="num">
                                      <p:cBhvr additive="base">
                                        <p:cTn id="15"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26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1267">
                                            <p:txEl>
                                              <p:pRg st="4" end="4"/>
                                            </p:txEl>
                                          </p:spTgt>
                                        </p:tgtEl>
                                        <p:attrNameLst>
                                          <p:attrName>style.visibility</p:attrName>
                                        </p:attrNameLst>
                                      </p:cBhvr>
                                      <p:to>
                                        <p:strVal val="visible"/>
                                      </p:to>
                                    </p:set>
                                    <p:anim calcmode="lin" valueType="num">
                                      <p:cBhvr additive="base">
                                        <p:cTn id="24"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267">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1267">
                                            <p:txEl>
                                              <p:pRg st="5" end="5"/>
                                            </p:txEl>
                                          </p:spTgt>
                                        </p:tgtEl>
                                        <p:attrNameLst>
                                          <p:attrName>style.visibility</p:attrName>
                                        </p:attrNameLst>
                                      </p:cBhvr>
                                      <p:to>
                                        <p:strVal val="visible"/>
                                      </p:to>
                                    </p:set>
                                    <p:anim calcmode="lin" valueType="num">
                                      <p:cBhvr additive="base">
                                        <p:cTn id="28"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3" presetClass="entr" presetSubtype="10" fill="hold" nodeType="afterEffect">
                                  <p:stCondLst>
                                    <p:cond delay="0"/>
                                  </p:stCondLst>
                                  <p:childTnLst>
                                    <p:set>
                                      <p:cBhvr>
                                        <p:cTn id="32" dur="1" fill="hold">
                                          <p:stCondLst>
                                            <p:cond delay="0"/>
                                          </p:stCondLst>
                                        </p:cTn>
                                        <p:tgtEl>
                                          <p:spTgt spid="11269"/>
                                        </p:tgtEl>
                                        <p:attrNameLst>
                                          <p:attrName>style.visibility</p:attrName>
                                        </p:attrNameLst>
                                      </p:cBhvr>
                                      <p:to>
                                        <p:strVal val="visible"/>
                                      </p:to>
                                    </p:set>
                                    <p:animEffect transition="in" filter="blinds(horizontal)">
                                      <p:cBhvr>
                                        <p:cTn id="33" dur="500"/>
                                        <p:tgtEl>
                                          <p:spTgt spid="11269"/>
                                        </p:tgtEl>
                                      </p:cBhvr>
                                    </p:animEffect>
                                  </p:childTnLst>
                                </p:cTn>
                              </p:par>
                              <p:par>
                                <p:cTn id="34" presetID="3" presetClass="entr" presetSubtype="10" fill="hold" nodeType="withEffect">
                                  <p:stCondLst>
                                    <p:cond delay="0"/>
                                  </p:stCondLst>
                                  <p:childTnLst>
                                    <p:set>
                                      <p:cBhvr>
                                        <p:cTn id="35" dur="1" fill="hold">
                                          <p:stCondLst>
                                            <p:cond delay="0"/>
                                          </p:stCondLst>
                                        </p:cTn>
                                        <p:tgtEl>
                                          <p:spTgt spid="11268"/>
                                        </p:tgtEl>
                                        <p:attrNameLst>
                                          <p:attrName>style.visibility</p:attrName>
                                        </p:attrNameLst>
                                      </p:cBhvr>
                                      <p:to>
                                        <p:strVal val="visible"/>
                                      </p:to>
                                    </p:set>
                                    <p:animEffect transition="in" filter="blinds(horizontal)">
                                      <p:cBhvr>
                                        <p:cTn id="36" dur="500"/>
                                        <p:tgtEl>
                                          <p:spTgt spid="11268"/>
                                        </p:tgtEl>
                                      </p:cBhvr>
                                    </p:animEffect>
                                  </p:childTnLst>
                                </p:cTn>
                              </p:par>
                            </p:childTnLst>
                          </p:cTn>
                        </p:par>
                        <p:par>
                          <p:cTn id="37" fill="hold">
                            <p:stCondLst>
                              <p:cond delay="2000"/>
                            </p:stCondLst>
                            <p:childTnLst>
                              <p:par>
                                <p:cTn id="38" presetID="3" presetClass="entr" presetSubtype="10" fill="hold" nodeType="afterEffect">
                                  <p:stCondLst>
                                    <p:cond delay="0"/>
                                  </p:stCondLst>
                                  <p:childTnLst>
                                    <p:set>
                                      <p:cBhvr>
                                        <p:cTn id="39" dur="1" fill="hold">
                                          <p:stCondLst>
                                            <p:cond delay="0"/>
                                          </p:stCondLst>
                                        </p:cTn>
                                        <p:tgtEl>
                                          <p:spTgt spid="11270"/>
                                        </p:tgtEl>
                                        <p:attrNameLst>
                                          <p:attrName>style.visibility</p:attrName>
                                        </p:attrNameLst>
                                      </p:cBhvr>
                                      <p:to>
                                        <p:strVal val="visible"/>
                                      </p:to>
                                    </p:set>
                                    <p:animEffect transition="in" filter="blinds(horizontal)">
                                      <p:cBhvr>
                                        <p:cTn id="40" dur="500"/>
                                        <p:tgtEl>
                                          <p:spTgt spid="11270"/>
                                        </p:tgtEl>
                                      </p:cBhvr>
                                    </p:animEffect>
                                  </p:childTnLst>
                                </p:cTn>
                              </p:par>
                              <p:par>
                                <p:cTn id="41" presetID="3" presetClass="entr" presetSubtype="10" fill="hold" nodeType="withEffect">
                                  <p:stCondLst>
                                    <p:cond delay="0"/>
                                  </p:stCondLst>
                                  <p:childTnLst>
                                    <p:set>
                                      <p:cBhvr>
                                        <p:cTn id="42" dur="1" fill="hold">
                                          <p:stCondLst>
                                            <p:cond delay="0"/>
                                          </p:stCondLst>
                                        </p:cTn>
                                        <p:tgtEl>
                                          <p:spTgt spid="11271"/>
                                        </p:tgtEl>
                                        <p:attrNameLst>
                                          <p:attrName>style.visibility</p:attrName>
                                        </p:attrNameLst>
                                      </p:cBhvr>
                                      <p:to>
                                        <p:strVal val="visible"/>
                                      </p:to>
                                    </p:set>
                                    <p:animEffect transition="in" filter="blinds(horizontal)">
                                      <p:cBhvr>
                                        <p:cTn id="43"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Muscle Injuries</a:t>
            </a:r>
            <a:endParaRPr lang="en-IN" smtClean="0"/>
          </a:p>
        </p:txBody>
      </p:sp>
      <p:sp>
        <p:nvSpPr>
          <p:cNvPr id="11267" name="Content Placeholder 2"/>
          <p:cNvSpPr>
            <a:spLocks noGrp="1"/>
          </p:cNvSpPr>
          <p:nvPr>
            <p:ph idx="1"/>
          </p:nvPr>
        </p:nvSpPr>
        <p:spPr>
          <a:xfrm>
            <a:off x="684213" y="1773238"/>
            <a:ext cx="3886200" cy="4584700"/>
          </a:xfrm>
        </p:spPr>
        <p:txBody>
          <a:bodyPr/>
          <a:lstStyle/>
          <a:p>
            <a:pPr>
              <a:defRPr/>
            </a:pPr>
            <a:r>
              <a:rPr lang="en-GB" sz="2000" b="1" u="sng" dirty="0" smtClean="0">
                <a:solidFill>
                  <a:schemeClr val="bg2">
                    <a:lumMod val="50000"/>
                  </a:schemeClr>
                </a:solidFill>
                <a:latin typeface="Comic Sans MS" pitchFamily="66" charset="0"/>
              </a:rPr>
              <a:t>Cramp</a:t>
            </a:r>
            <a:r>
              <a:rPr lang="en-GB" sz="1800" b="1" dirty="0" smtClean="0">
                <a:solidFill>
                  <a:schemeClr val="bg2">
                    <a:lumMod val="50000"/>
                  </a:schemeClr>
                </a:solidFill>
                <a:latin typeface="Comic Sans MS" pitchFamily="66" charset="0"/>
              </a:rPr>
              <a:t>–</a:t>
            </a:r>
          </a:p>
          <a:p>
            <a:pPr>
              <a:buFontTx/>
              <a:buNone/>
              <a:defRPr/>
            </a:pPr>
            <a:endParaRPr lang="en-GB" sz="1800" b="1" dirty="0" smtClean="0">
              <a:solidFill>
                <a:schemeClr val="bg2">
                  <a:lumMod val="50000"/>
                </a:schemeClr>
              </a:solidFill>
              <a:latin typeface="Comic Sans MS" pitchFamily="66" charset="0"/>
            </a:endParaRPr>
          </a:p>
          <a:p>
            <a:pPr>
              <a:defRPr/>
            </a:pPr>
            <a:r>
              <a:rPr lang="en-US" sz="1800" dirty="0" smtClean="0">
                <a:latin typeface="Comic Sans MS" pitchFamily="66" charset="0"/>
              </a:rPr>
              <a:t>A muscle cramp is a sudden and involuntary contraction of one or more of your muscles. </a:t>
            </a:r>
          </a:p>
          <a:p>
            <a:pPr>
              <a:defRPr/>
            </a:pPr>
            <a:r>
              <a:rPr lang="en-US" sz="1800" dirty="0" smtClean="0">
                <a:latin typeface="Comic Sans MS" pitchFamily="66" charset="0"/>
              </a:rPr>
              <a:t>Long periods of exercise or physical labor, particularly in hot weather, can lead to muscle cramps. </a:t>
            </a:r>
          </a:p>
          <a:p>
            <a:pPr>
              <a:defRPr/>
            </a:pPr>
            <a:r>
              <a:rPr lang="en-US" sz="1800" dirty="0" smtClean="0">
                <a:latin typeface="Comic Sans MS" pitchFamily="66" charset="0"/>
              </a:rPr>
              <a:t>Some medications and certain medical conditions also may cause muscle cramps. </a:t>
            </a:r>
          </a:p>
          <a:p>
            <a:pPr>
              <a:defRPr/>
            </a:pPr>
            <a:r>
              <a:rPr lang="en-US" sz="1800" dirty="0" smtClean="0">
                <a:latin typeface="Comic Sans MS" pitchFamily="66" charset="0"/>
              </a:rPr>
              <a:t>You usually can treat muscle cramps at home with self-care measures.</a:t>
            </a:r>
          </a:p>
          <a:p>
            <a:pPr>
              <a:buFontTx/>
              <a:buNone/>
              <a:defRPr/>
            </a:pPr>
            <a:endParaRPr lang="en-GB" sz="1800" b="1" dirty="0" smtClean="0">
              <a:solidFill>
                <a:schemeClr val="bg2">
                  <a:lumMod val="50000"/>
                </a:schemeClr>
              </a:solidFill>
              <a:latin typeface="Comic Sans MS" pitchFamily="66" charset="0"/>
            </a:endParaRPr>
          </a:p>
          <a:p>
            <a:pPr>
              <a:buFontTx/>
              <a:buNone/>
              <a:defRPr/>
            </a:pPr>
            <a:r>
              <a:rPr lang="en-GB" sz="1800" b="1" dirty="0" smtClean="0">
                <a:solidFill>
                  <a:schemeClr val="bg2">
                    <a:lumMod val="50000"/>
                  </a:schemeClr>
                </a:solidFill>
                <a:latin typeface="Comic Sans MS" pitchFamily="66" charset="0"/>
              </a:rPr>
              <a:t>	</a:t>
            </a:r>
            <a:endParaRPr lang="en-GB" sz="2000" b="1" dirty="0" smtClean="0">
              <a:solidFill>
                <a:schemeClr val="bg2">
                  <a:lumMod val="50000"/>
                </a:schemeClr>
              </a:solidFill>
              <a:latin typeface="Comic Sans MS" pitchFamily="66" charset="0"/>
            </a:endParaRPr>
          </a:p>
          <a:p>
            <a:pPr>
              <a:buFontTx/>
              <a:buNone/>
              <a:defRPr/>
            </a:pPr>
            <a:endParaRPr lang="en-GB" sz="1800" b="1" dirty="0" smtClean="0">
              <a:solidFill>
                <a:schemeClr val="bg2">
                  <a:lumMod val="50000"/>
                </a:schemeClr>
              </a:solidFill>
              <a:latin typeface="Comic Sans MS" pitchFamily="66" charset="0"/>
            </a:endParaRPr>
          </a:p>
          <a:p>
            <a:pPr>
              <a:buFontTx/>
              <a:buNone/>
              <a:defRPr/>
            </a:pPr>
            <a:endParaRPr lang="en-GB" sz="1800" b="1" dirty="0" smtClean="0">
              <a:solidFill>
                <a:schemeClr val="bg2">
                  <a:lumMod val="50000"/>
                </a:schemeClr>
              </a:solidFill>
              <a:latin typeface="Comic Sans MS" pitchFamily="66" charset="0"/>
            </a:endParaRPr>
          </a:p>
          <a:p>
            <a:pPr>
              <a:buFontTx/>
              <a:buNone/>
              <a:defRPr/>
            </a:pPr>
            <a:r>
              <a:rPr lang="en-GB" sz="1800" b="1" dirty="0" smtClean="0">
                <a:solidFill>
                  <a:schemeClr val="bg2">
                    <a:lumMod val="50000"/>
                  </a:schemeClr>
                </a:solidFill>
                <a:latin typeface="Comic Sans MS" pitchFamily="66" charset="0"/>
              </a:rPr>
              <a:t>  	</a:t>
            </a:r>
            <a:endParaRPr lang="en-IN" sz="1800" dirty="0" smtClean="0">
              <a:solidFill>
                <a:schemeClr val="bg2">
                  <a:lumMod val="50000"/>
                </a:schemeClr>
              </a:solidFill>
            </a:endParaRPr>
          </a:p>
        </p:txBody>
      </p:sp>
      <p:pic>
        <p:nvPicPr>
          <p:cNvPr id="11268" name="Picture 4" descr="C:\Users\admin\Desktop\PPT\q5924412.jpg"/>
          <p:cNvPicPr>
            <a:picLocks noChangeAspect="1" noChangeArrowheads="1"/>
          </p:cNvPicPr>
          <p:nvPr/>
        </p:nvPicPr>
        <p:blipFill>
          <a:blip r:embed="rId2" cstate="print"/>
          <a:srcRect/>
          <a:stretch>
            <a:fillRect/>
          </a:stretch>
        </p:blipFill>
        <p:spPr bwMode="auto">
          <a:xfrm>
            <a:off x="6786563" y="1857375"/>
            <a:ext cx="2286000" cy="1928813"/>
          </a:xfrm>
          <a:prstGeom prst="rect">
            <a:avLst/>
          </a:prstGeom>
          <a:noFill/>
          <a:ln w="9525">
            <a:noFill/>
            <a:miter lim="800000"/>
            <a:headEnd/>
            <a:tailEnd/>
          </a:ln>
        </p:spPr>
      </p:pic>
      <p:pic>
        <p:nvPicPr>
          <p:cNvPr id="11269" name="Picture 5" descr="C:\Users\admin\Desktop\PPT\6a00e54ef4eb1e883301127983965c28a4-800wi.jpg"/>
          <p:cNvPicPr>
            <a:picLocks noChangeAspect="1" noChangeArrowheads="1"/>
          </p:cNvPicPr>
          <p:nvPr/>
        </p:nvPicPr>
        <p:blipFill>
          <a:blip r:embed="rId3" cstate="print"/>
          <a:srcRect/>
          <a:stretch>
            <a:fillRect/>
          </a:stretch>
        </p:blipFill>
        <p:spPr bwMode="auto">
          <a:xfrm>
            <a:off x="4525963" y="1857375"/>
            <a:ext cx="2176462" cy="1928813"/>
          </a:xfrm>
          <a:prstGeom prst="rect">
            <a:avLst/>
          </a:prstGeom>
          <a:noFill/>
          <a:ln w="9525">
            <a:noFill/>
            <a:miter lim="800000"/>
            <a:headEnd/>
            <a:tailEnd/>
          </a:ln>
        </p:spPr>
      </p:pic>
      <p:pic>
        <p:nvPicPr>
          <p:cNvPr id="11270" name="Picture 6" descr="C:\Users\admin\Desktop\PPT\images (4).jpg"/>
          <p:cNvPicPr>
            <a:picLocks noChangeAspect="1" noChangeArrowheads="1"/>
          </p:cNvPicPr>
          <p:nvPr/>
        </p:nvPicPr>
        <p:blipFill>
          <a:blip r:embed="rId4" cstate="print"/>
          <a:srcRect/>
          <a:stretch>
            <a:fillRect/>
          </a:stretch>
        </p:blipFill>
        <p:spPr bwMode="auto">
          <a:xfrm>
            <a:off x="4643438" y="4071938"/>
            <a:ext cx="4143375" cy="2486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 calcmode="lin" valueType="num">
                                      <p:cBhvr additive="base">
                                        <p:cTn id="11"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26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additive="base">
                                        <p:cTn id="15"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26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 calcmode="lin" valueType="num">
                                      <p:cBhvr additive="base">
                                        <p:cTn id="23"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26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 calcmode="lin" valueType="num">
                                      <p:cBhvr additive="base">
                                        <p:cTn id="2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11267">
                                            <p:txEl>
                                              <p:pRg st="7" end="7"/>
                                            </p:txEl>
                                          </p:spTgt>
                                        </p:tgtEl>
                                        <p:attrNameLst>
                                          <p:attrName>style.visibility</p:attrName>
                                        </p:attrNameLst>
                                      </p:cBhvr>
                                      <p:to>
                                        <p:strVal val="visible"/>
                                      </p:to>
                                    </p:set>
                                    <p:anim calcmode="lin" valueType="num">
                                      <p:cBhvr additive="base">
                                        <p:cTn id="32"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267">
                                            <p:txEl>
                                              <p:pRg st="7" end="7"/>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3" presetClass="entr" presetSubtype="10" fill="hold" nodeType="afterEffect">
                                  <p:stCondLst>
                                    <p:cond delay="0"/>
                                  </p:stCondLst>
                                  <p:childTnLst>
                                    <p:set>
                                      <p:cBhvr>
                                        <p:cTn id="36" dur="1" fill="hold">
                                          <p:stCondLst>
                                            <p:cond delay="0"/>
                                          </p:stCondLst>
                                        </p:cTn>
                                        <p:tgtEl>
                                          <p:spTgt spid="11269"/>
                                        </p:tgtEl>
                                        <p:attrNameLst>
                                          <p:attrName>style.visibility</p:attrName>
                                        </p:attrNameLst>
                                      </p:cBhvr>
                                      <p:to>
                                        <p:strVal val="visible"/>
                                      </p:to>
                                    </p:set>
                                    <p:animEffect transition="in" filter="blinds(horizontal)">
                                      <p:cBhvr>
                                        <p:cTn id="37" dur="500"/>
                                        <p:tgtEl>
                                          <p:spTgt spid="11269"/>
                                        </p:tgtEl>
                                      </p:cBhvr>
                                    </p:animEffect>
                                  </p:childTnLst>
                                </p:cTn>
                              </p:par>
                              <p:par>
                                <p:cTn id="38" presetID="3" presetClass="entr" presetSubtype="10" fill="hold" nodeType="withEffect">
                                  <p:stCondLst>
                                    <p:cond delay="0"/>
                                  </p:stCondLst>
                                  <p:childTnLst>
                                    <p:set>
                                      <p:cBhvr>
                                        <p:cTn id="39" dur="1" fill="hold">
                                          <p:stCondLst>
                                            <p:cond delay="0"/>
                                          </p:stCondLst>
                                        </p:cTn>
                                        <p:tgtEl>
                                          <p:spTgt spid="11268"/>
                                        </p:tgtEl>
                                        <p:attrNameLst>
                                          <p:attrName>style.visibility</p:attrName>
                                        </p:attrNameLst>
                                      </p:cBhvr>
                                      <p:to>
                                        <p:strVal val="visible"/>
                                      </p:to>
                                    </p:set>
                                    <p:animEffect transition="in" filter="blinds(horizontal)">
                                      <p:cBhvr>
                                        <p:cTn id="40" dur="500"/>
                                        <p:tgtEl>
                                          <p:spTgt spid="11268"/>
                                        </p:tgtEl>
                                      </p:cBhvr>
                                    </p:animEffect>
                                  </p:childTnLst>
                                </p:cTn>
                              </p:par>
                            </p:childTnLst>
                          </p:cTn>
                        </p:par>
                        <p:par>
                          <p:cTn id="41" fill="hold">
                            <p:stCondLst>
                              <p:cond delay="2000"/>
                            </p:stCondLst>
                            <p:childTnLst>
                              <p:par>
                                <p:cTn id="42" presetID="3" presetClass="entr" presetSubtype="10" fill="hold" nodeType="afterEffect">
                                  <p:stCondLst>
                                    <p:cond delay="0"/>
                                  </p:stCondLst>
                                  <p:childTnLst>
                                    <p:set>
                                      <p:cBhvr>
                                        <p:cTn id="43" dur="1" fill="hold">
                                          <p:stCondLst>
                                            <p:cond delay="0"/>
                                          </p:stCondLst>
                                        </p:cTn>
                                        <p:tgtEl>
                                          <p:spTgt spid="11270"/>
                                        </p:tgtEl>
                                        <p:attrNameLst>
                                          <p:attrName>style.visibility</p:attrName>
                                        </p:attrNameLst>
                                      </p:cBhvr>
                                      <p:to>
                                        <p:strVal val="visible"/>
                                      </p:to>
                                    </p:set>
                                    <p:animEffect transition="in" filter="blinds(horizontal)">
                                      <p:cBhvr>
                                        <p:cTn id="44"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Muscle Cramp immediate Treatment</a:t>
            </a:r>
            <a:endParaRPr lang="en-IN" smtClean="0"/>
          </a:p>
        </p:txBody>
      </p:sp>
      <p:sp>
        <p:nvSpPr>
          <p:cNvPr id="11267" name="Content Placeholder 2"/>
          <p:cNvSpPr>
            <a:spLocks noGrp="1"/>
          </p:cNvSpPr>
          <p:nvPr>
            <p:ph idx="1"/>
          </p:nvPr>
        </p:nvSpPr>
        <p:spPr>
          <a:xfrm>
            <a:off x="684213" y="1773238"/>
            <a:ext cx="4102100" cy="4584700"/>
          </a:xfrm>
        </p:spPr>
        <p:txBody>
          <a:bodyPr/>
          <a:lstStyle/>
          <a:p>
            <a:pPr>
              <a:defRPr/>
            </a:pPr>
            <a:r>
              <a:rPr lang="en-GB" sz="2000" b="1" u="sng" dirty="0" smtClean="0">
                <a:solidFill>
                  <a:schemeClr val="bg2">
                    <a:lumMod val="50000"/>
                  </a:schemeClr>
                </a:solidFill>
                <a:latin typeface="Comic Sans MS" pitchFamily="66" charset="0"/>
              </a:rPr>
              <a:t>Cramp</a:t>
            </a:r>
            <a:r>
              <a:rPr lang="en-GB" sz="1800" b="1" dirty="0" smtClean="0">
                <a:solidFill>
                  <a:schemeClr val="bg2">
                    <a:lumMod val="50000"/>
                  </a:schemeClr>
                </a:solidFill>
                <a:latin typeface="Comic Sans MS" pitchFamily="66" charset="0"/>
              </a:rPr>
              <a:t>–</a:t>
            </a:r>
          </a:p>
          <a:p>
            <a:pPr>
              <a:buFontTx/>
              <a:buNone/>
              <a:defRPr/>
            </a:pPr>
            <a:endParaRPr lang="en-GB" sz="1800" b="1" dirty="0" smtClean="0">
              <a:solidFill>
                <a:schemeClr val="bg2">
                  <a:lumMod val="50000"/>
                </a:schemeClr>
              </a:solidFill>
              <a:latin typeface="Comic Sans MS" pitchFamily="66" charset="0"/>
            </a:endParaRPr>
          </a:p>
          <a:p>
            <a:pPr>
              <a:defRPr/>
            </a:pPr>
            <a:r>
              <a:rPr lang="en-US" sz="2200" dirty="0" smtClean="0">
                <a:latin typeface="Comic Sans MS" pitchFamily="66" charset="0"/>
              </a:rPr>
              <a:t>Stretching, massage and drinking plenty of liquids, such as water, may be helpful in treating simple muscle cramps.</a:t>
            </a:r>
          </a:p>
          <a:p>
            <a:pPr>
              <a:buFontTx/>
              <a:buNone/>
              <a:defRPr/>
            </a:pPr>
            <a:endParaRPr lang="en-US" sz="1000" dirty="0" smtClean="0">
              <a:latin typeface="Comic Sans MS" pitchFamily="66" charset="0"/>
            </a:endParaRPr>
          </a:p>
          <a:p>
            <a:pPr>
              <a:defRPr/>
            </a:pPr>
            <a:r>
              <a:rPr lang="en-US" sz="2200" dirty="0" smtClean="0">
                <a:latin typeface="Comic Sans MS" pitchFamily="66" charset="0"/>
              </a:rPr>
              <a:t>With exceptional heat cramps due to electrolyte abnormalities, appropriate fluids and sufficient salt improves symptoms.</a:t>
            </a:r>
          </a:p>
          <a:p>
            <a:pPr>
              <a:buFontTx/>
              <a:buNone/>
              <a:defRPr/>
            </a:pPr>
            <a:endParaRPr lang="en-GB" sz="1800" b="1" dirty="0" smtClean="0">
              <a:solidFill>
                <a:schemeClr val="bg2">
                  <a:lumMod val="50000"/>
                </a:schemeClr>
              </a:solidFill>
              <a:latin typeface="Comic Sans MS" pitchFamily="66" charset="0"/>
            </a:endParaRPr>
          </a:p>
          <a:p>
            <a:pPr>
              <a:buFontTx/>
              <a:buNone/>
              <a:defRPr/>
            </a:pPr>
            <a:r>
              <a:rPr lang="en-GB" sz="1800" b="1" dirty="0" smtClean="0">
                <a:solidFill>
                  <a:schemeClr val="bg2">
                    <a:lumMod val="50000"/>
                  </a:schemeClr>
                </a:solidFill>
                <a:latin typeface="Comic Sans MS" pitchFamily="66" charset="0"/>
              </a:rPr>
              <a:t>	</a:t>
            </a:r>
            <a:endParaRPr lang="en-GB" sz="2000" b="1" dirty="0" smtClean="0">
              <a:solidFill>
                <a:schemeClr val="bg2">
                  <a:lumMod val="50000"/>
                </a:schemeClr>
              </a:solidFill>
              <a:latin typeface="Comic Sans MS" pitchFamily="66" charset="0"/>
            </a:endParaRPr>
          </a:p>
          <a:p>
            <a:pPr>
              <a:buFontTx/>
              <a:buNone/>
              <a:defRPr/>
            </a:pPr>
            <a:endParaRPr lang="en-GB" sz="1800" b="1" dirty="0" smtClean="0">
              <a:solidFill>
                <a:schemeClr val="bg2">
                  <a:lumMod val="50000"/>
                </a:schemeClr>
              </a:solidFill>
              <a:latin typeface="Comic Sans MS" pitchFamily="66" charset="0"/>
            </a:endParaRPr>
          </a:p>
          <a:p>
            <a:pPr>
              <a:buFontTx/>
              <a:buNone/>
              <a:defRPr/>
            </a:pPr>
            <a:endParaRPr lang="en-GB" sz="1800" b="1" dirty="0" smtClean="0">
              <a:solidFill>
                <a:schemeClr val="bg2">
                  <a:lumMod val="50000"/>
                </a:schemeClr>
              </a:solidFill>
              <a:latin typeface="Comic Sans MS" pitchFamily="66" charset="0"/>
            </a:endParaRPr>
          </a:p>
          <a:p>
            <a:pPr>
              <a:buFontTx/>
              <a:buNone/>
              <a:defRPr/>
            </a:pPr>
            <a:r>
              <a:rPr lang="en-GB" sz="1800" b="1" dirty="0" smtClean="0">
                <a:solidFill>
                  <a:schemeClr val="bg2">
                    <a:lumMod val="50000"/>
                  </a:schemeClr>
                </a:solidFill>
                <a:latin typeface="Comic Sans MS" pitchFamily="66" charset="0"/>
              </a:rPr>
              <a:t>  	</a:t>
            </a:r>
            <a:endParaRPr lang="en-IN" sz="1800" dirty="0" smtClean="0">
              <a:solidFill>
                <a:schemeClr val="bg2">
                  <a:lumMod val="50000"/>
                </a:schemeClr>
              </a:solidFill>
            </a:endParaRPr>
          </a:p>
        </p:txBody>
      </p:sp>
      <p:pic>
        <p:nvPicPr>
          <p:cNvPr id="11268" name="Picture 4" descr="C:\Users\admin\Desktop\PPT\q5924412.jpg"/>
          <p:cNvPicPr>
            <a:picLocks noChangeAspect="1" noChangeArrowheads="1"/>
          </p:cNvPicPr>
          <p:nvPr/>
        </p:nvPicPr>
        <p:blipFill>
          <a:blip r:embed="rId2" cstate="print"/>
          <a:srcRect/>
          <a:stretch>
            <a:fillRect/>
          </a:stretch>
        </p:blipFill>
        <p:spPr bwMode="auto">
          <a:xfrm>
            <a:off x="5286375" y="3500438"/>
            <a:ext cx="3571875" cy="1743075"/>
          </a:xfrm>
          <a:prstGeom prst="rect">
            <a:avLst/>
          </a:prstGeom>
          <a:noFill/>
          <a:ln w="9525">
            <a:noFill/>
            <a:miter lim="800000"/>
            <a:headEnd/>
            <a:tailEnd/>
          </a:ln>
        </p:spPr>
      </p:pic>
      <p:pic>
        <p:nvPicPr>
          <p:cNvPr id="11269" name="Picture 5" descr="C:\Users\admin\Desktop\PPT\6a00e54ef4eb1e883301127983965c28a4-800wi.jpg"/>
          <p:cNvPicPr>
            <a:picLocks noChangeAspect="1" noChangeArrowheads="1"/>
          </p:cNvPicPr>
          <p:nvPr/>
        </p:nvPicPr>
        <p:blipFill>
          <a:blip r:embed="rId3" cstate="print"/>
          <a:srcRect/>
          <a:stretch>
            <a:fillRect/>
          </a:stretch>
        </p:blipFill>
        <p:spPr bwMode="auto">
          <a:xfrm>
            <a:off x="5286375" y="1747838"/>
            <a:ext cx="3429000" cy="1538287"/>
          </a:xfrm>
          <a:prstGeom prst="rect">
            <a:avLst/>
          </a:prstGeom>
          <a:noFill/>
          <a:ln w="9525">
            <a:noFill/>
            <a:miter lim="800000"/>
            <a:headEnd/>
            <a:tailEnd/>
          </a:ln>
        </p:spPr>
      </p:pic>
      <p:pic>
        <p:nvPicPr>
          <p:cNvPr id="11270" name="Picture 6" descr="C:\Users\admin\Desktop\PPT\images (4).jpg"/>
          <p:cNvPicPr>
            <a:picLocks noChangeAspect="1" noChangeArrowheads="1"/>
          </p:cNvPicPr>
          <p:nvPr/>
        </p:nvPicPr>
        <p:blipFill>
          <a:blip r:embed="rId4" cstate="print"/>
          <a:srcRect/>
          <a:stretch>
            <a:fillRect/>
          </a:stretch>
        </p:blipFill>
        <p:spPr bwMode="auto">
          <a:xfrm>
            <a:off x="5357813" y="5286375"/>
            <a:ext cx="3500437" cy="1571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 calcmode="lin" valueType="num">
                                      <p:cBhvr additive="base">
                                        <p:cTn id="11"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26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additive="base">
                                        <p:cTn id="15"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26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1267">
                                            <p:txEl>
                                              <p:pRg st="6" end="6"/>
                                            </p:txEl>
                                          </p:spTgt>
                                        </p:tgtEl>
                                        <p:attrNameLst>
                                          <p:attrName>style.visibility</p:attrName>
                                        </p:attrNameLst>
                                      </p:cBhvr>
                                      <p:to>
                                        <p:strVal val="visible"/>
                                      </p:to>
                                    </p:set>
                                    <p:anim calcmode="lin" valueType="num">
                                      <p:cBhvr additive="base">
                                        <p:cTn id="24" dur="5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3" presetClass="entr" presetSubtype="10" fill="hold" nodeType="afterEffect">
                                  <p:stCondLst>
                                    <p:cond delay="0"/>
                                  </p:stCondLst>
                                  <p:childTnLst>
                                    <p:set>
                                      <p:cBhvr>
                                        <p:cTn id="28" dur="1" fill="hold">
                                          <p:stCondLst>
                                            <p:cond delay="0"/>
                                          </p:stCondLst>
                                        </p:cTn>
                                        <p:tgtEl>
                                          <p:spTgt spid="11269"/>
                                        </p:tgtEl>
                                        <p:attrNameLst>
                                          <p:attrName>style.visibility</p:attrName>
                                        </p:attrNameLst>
                                      </p:cBhvr>
                                      <p:to>
                                        <p:strVal val="visible"/>
                                      </p:to>
                                    </p:set>
                                    <p:animEffect transition="in" filter="blinds(horizontal)">
                                      <p:cBhvr>
                                        <p:cTn id="29" dur="500"/>
                                        <p:tgtEl>
                                          <p:spTgt spid="11269"/>
                                        </p:tgtEl>
                                      </p:cBhvr>
                                    </p:animEffect>
                                  </p:childTnLst>
                                </p:cTn>
                              </p:par>
                              <p:par>
                                <p:cTn id="30" presetID="3" presetClass="entr" presetSubtype="10" fill="hold" nodeType="withEffect">
                                  <p:stCondLst>
                                    <p:cond delay="0"/>
                                  </p:stCondLst>
                                  <p:childTnLst>
                                    <p:set>
                                      <p:cBhvr>
                                        <p:cTn id="31" dur="1" fill="hold">
                                          <p:stCondLst>
                                            <p:cond delay="0"/>
                                          </p:stCondLst>
                                        </p:cTn>
                                        <p:tgtEl>
                                          <p:spTgt spid="11268"/>
                                        </p:tgtEl>
                                        <p:attrNameLst>
                                          <p:attrName>style.visibility</p:attrName>
                                        </p:attrNameLst>
                                      </p:cBhvr>
                                      <p:to>
                                        <p:strVal val="visible"/>
                                      </p:to>
                                    </p:set>
                                    <p:animEffect transition="in" filter="blinds(horizontal)">
                                      <p:cBhvr>
                                        <p:cTn id="32" dur="500"/>
                                        <p:tgtEl>
                                          <p:spTgt spid="11268"/>
                                        </p:tgtEl>
                                      </p:cBhvr>
                                    </p:animEffect>
                                  </p:childTnLst>
                                </p:cTn>
                              </p:par>
                            </p:childTnLst>
                          </p:cTn>
                        </p:par>
                        <p:par>
                          <p:cTn id="33" fill="hold">
                            <p:stCondLst>
                              <p:cond delay="2000"/>
                            </p:stCondLst>
                            <p:childTnLst>
                              <p:par>
                                <p:cTn id="34" presetID="3" presetClass="entr" presetSubtype="10" fill="hold" nodeType="afterEffect">
                                  <p:stCondLst>
                                    <p:cond delay="0"/>
                                  </p:stCondLst>
                                  <p:childTnLst>
                                    <p:set>
                                      <p:cBhvr>
                                        <p:cTn id="35" dur="1" fill="hold">
                                          <p:stCondLst>
                                            <p:cond delay="0"/>
                                          </p:stCondLst>
                                        </p:cTn>
                                        <p:tgtEl>
                                          <p:spTgt spid="11270"/>
                                        </p:tgtEl>
                                        <p:attrNameLst>
                                          <p:attrName>style.visibility</p:attrName>
                                        </p:attrNameLst>
                                      </p:cBhvr>
                                      <p:to>
                                        <p:strVal val="visible"/>
                                      </p:to>
                                    </p:set>
                                    <p:animEffect transition="in" filter="blinds(horizontal)">
                                      <p:cBhvr>
                                        <p:cTn id="36"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Ligament Injury</a:t>
            </a:r>
            <a:endParaRPr lang="en-IN" smtClean="0"/>
          </a:p>
        </p:txBody>
      </p:sp>
      <p:sp>
        <p:nvSpPr>
          <p:cNvPr id="12291" name="Content Placeholder 2"/>
          <p:cNvSpPr>
            <a:spLocks noGrp="1"/>
          </p:cNvSpPr>
          <p:nvPr>
            <p:ph idx="1"/>
          </p:nvPr>
        </p:nvSpPr>
        <p:spPr>
          <a:xfrm>
            <a:off x="611188" y="1844675"/>
            <a:ext cx="3598862" cy="4114800"/>
          </a:xfrm>
        </p:spPr>
        <p:txBody>
          <a:bodyPr/>
          <a:lstStyle/>
          <a:p>
            <a:pPr>
              <a:defRPr/>
            </a:pPr>
            <a:r>
              <a:rPr lang="en-GB" sz="2400" b="1" u="sng" dirty="0" smtClean="0">
                <a:solidFill>
                  <a:schemeClr val="bg2">
                    <a:lumMod val="50000"/>
                  </a:schemeClr>
                </a:solidFill>
                <a:latin typeface="Comic Sans MS" pitchFamily="66" charset="0"/>
              </a:rPr>
              <a:t>Sprain</a:t>
            </a:r>
            <a:r>
              <a:rPr lang="en-GB" sz="2400" b="1" dirty="0" smtClean="0">
                <a:solidFill>
                  <a:schemeClr val="bg2">
                    <a:lumMod val="50000"/>
                  </a:schemeClr>
                </a:solidFill>
                <a:latin typeface="Comic Sans MS" pitchFamily="66" charset="0"/>
              </a:rPr>
              <a:t> –</a:t>
            </a:r>
          </a:p>
          <a:p>
            <a:pPr marL="342900" lvl="1" indent="-342900" algn="just">
              <a:buFontTx/>
              <a:buNone/>
              <a:defRPr/>
            </a:pPr>
            <a:r>
              <a:rPr lang="en-GB" sz="2400" b="1" dirty="0" smtClean="0">
                <a:solidFill>
                  <a:schemeClr val="bg2">
                    <a:lumMod val="50000"/>
                  </a:schemeClr>
                </a:solidFill>
                <a:latin typeface="Comic Sans MS" pitchFamily="66" charset="0"/>
              </a:rPr>
              <a:t>	</a:t>
            </a:r>
            <a:r>
              <a:rPr lang="en-US" sz="1800" b="1" dirty="0" smtClean="0">
                <a:latin typeface="Comic Sans MS" pitchFamily="66" charset="0"/>
              </a:rPr>
              <a:t>An injury in which ligaments</a:t>
            </a:r>
            <a:r>
              <a:rPr lang="en-GB" sz="1800" b="1" dirty="0" smtClean="0">
                <a:latin typeface="Comic Sans MS" pitchFamily="66" charset="0"/>
              </a:rPr>
              <a:t> (attach bones to bones and keep a joint together)</a:t>
            </a:r>
            <a:r>
              <a:rPr lang="en-US" sz="1800" b="1" dirty="0" smtClean="0">
                <a:latin typeface="Comic Sans MS" pitchFamily="66" charset="0"/>
              </a:rPr>
              <a:t> are stretched and partially or completely torn caused by twisting motions that muscles can’t control</a:t>
            </a:r>
          </a:p>
          <a:p>
            <a:pPr>
              <a:buFontTx/>
              <a:buNone/>
              <a:defRPr/>
            </a:pPr>
            <a:endParaRPr lang="en-IN" sz="2400" dirty="0" smtClean="0">
              <a:solidFill>
                <a:schemeClr val="bg2">
                  <a:lumMod val="50000"/>
                </a:schemeClr>
              </a:solidFill>
            </a:endParaRPr>
          </a:p>
        </p:txBody>
      </p:sp>
      <p:pic>
        <p:nvPicPr>
          <p:cNvPr id="12292" name="Picture 4" descr="C:\Users\admin\Desktop\PPT\download (1).jpg"/>
          <p:cNvPicPr>
            <a:picLocks noChangeAspect="1" noChangeArrowheads="1"/>
          </p:cNvPicPr>
          <p:nvPr/>
        </p:nvPicPr>
        <p:blipFill>
          <a:blip r:embed="rId2" cstate="print"/>
          <a:srcRect/>
          <a:stretch>
            <a:fillRect/>
          </a:stretch>
        </p:blipFill>
        <p:spPr bwMode="auto">
          <a:xfrm>
            <a:off x="6227763" y="4652963"/>
            <a:ext cx="2736850" cy="2000250"/>
          </a:xfrm>
          <a:prstGeom prst="rect">
            <a:avLst/>
          </a:prstGeom>
          <a:noFill/>
          <a:ln w="9525">
            <a:noFill/>
            <a:miter lim="800000"/>
            <a:headEnd/>
            <a:tailEnd/>
          </a:ln>
        </p:spPr>
      </p:pic>
      <p:pic>
        <p:nvPicPr>
          <p:cNvPr id="12293" name="Picture 5" descr="C:\Users\admin\Desktop\PPT\images (5).jpg"/>
          <p:cNvPicPr>
            <a:picLocks noChangeAspect="1" noChangeArrowheads="1"/>
          </p:cNvPicPr>
          <p:nvPr/>
        </p:nvPicPr>
        <p:blipFill>
          <a:blip r:embed="rId3" cstate="print"/>
          <a:srcRect/>
          <a:stretch>
            <a:fillRect/>
          </a:stretch>
        </p:blipFill>
        <p:spPr bwMode="auto">
          <a:xfrm>
            <a:off x="4572000" y="1844675"/>
            <a:ext cx="2270125" cy="2447925"/>
          </a:xfrm>
          <a:prstGeom prst="rect">
            <a:avLst/>
          </a:prstGeom>
          <a:noFill/>
          <a:ln w="9525">
            <a:noFill/>
            <a:miter lim="800000"/>
            <a:headEnd/>
            <a:tailEnd/>
          </a:ln>
        </p:spPr>
      </p:pic>
      <p:pic>
        <p:nvPicPr>
          <p:cNvPr id="12294" name="Picture 6" descr="C:\Users\admin\Desktop\PPT\images (6).jpg"/>
          <p:cNvPicPr>
            <a:picLocks noChangeAspect="1" noChangeArrowheads="1"/>
          </p:cNvPicPr>
          <p:nvPr/>
        </p:nvPicPr>
        <p:blipFill>
          <a:blip r:embed="rId4" cstate="print"/>
          <a:srcRect/>
          <a:stretch>
            <a:fillRect/>
          </a:stretch>
        </p:blipFill>
        <p:spPr bwMode="auto">
          <a:xfrm>
            <a:off x="7019925" y="1700213"/>
            <a:ext cx="1743075" cy="2619375"/>
          </a:xfrm>
          <a:prstGeom prst="rect">
            <a:avLst/>
          </a:prstGeom>
          <a:noFill/>
          <a:ln w="9525">
            <a:noFill/>
            <a:miter lim="800000"/>
            <a:headEnd/>
            <a:tailEnd/>
          </a:ln>
        </p:spPr>
      </p:pic>
      <p:pic>
        <p:nvPicPr>
          <p:cNvPr id="12295" name="Picture 7" descr="C:\Users\admin\Desktop\PPT\InjuredAnklePhoto.jpg"/>
          <p:cNvPicPr>
            <a:picLocks noChangeAspect="1" noChangeArrowheads="1"/>
          </p:cNvPicPr>
          <p:nvPr/>
        </p:nvPicPr>
        <p:blipFill>
          <a:blip r:embed="rId5" cstate="print"/>
          <a:srcRect/>
          <a:stretch>
            <a:fillRect/>
          </a:stretch>
        </p:blipFill>
        <p:spPr bwMode="auto">
          <a:xfrm>
            <a:off x="2987675" y="4652963"/>
            <a:ext cx="2952750" cy="20272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29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 calcmode="lin" valueType="num">
                                      <p:cBhvr additive="base">
                                        <p:cTn id="15"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12293"/>
                                        </p:tgtEl>
                                        <p:attrNameLst>
                                          <p:attrName>style.visibility</p:attrName>
                                        </p:attrNameLst>
                                      </p:cBhvr>
                                      <p:to>
                                        <p:strVal val="visible"/>
                                      </p:to>
                                    </p:set>
                                    <p:animEffect transition="in" filter="blinds(horizontal)">
                                      <p:cBhvr>
                                        <p:cTn id="20" dur="500"/>
                                        <p:tgtEl>
                                          <p:spTgt spid="12293"/>
                                        </p:tgtEl>
                                      </p:cBhvr>
                                    </p:animEffect>
                                  </p:childTnLst>
                                </p:cTn>
                              </p:par>
                              <p:par>
                                <p:cTn id="21" presetID="3" presetClass="entr" presetSubtype="10" fill="hold" nodeType="with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blinds(horizontal)">
                                      <p:cBhvr>
                                        <p:cTn id="23" dur="500"/>
                                        <p:tgtEl>
                                          <p:spTgt spid="12294"/>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linds(horizontal)">
                                      <p:cBhvr>
                                        <p:cTn id="27" dur="500"/>
                                        <p:tgtEl>
                                          <p:spTgt spid="12295"/>
                                        </p:tgtEl>
                                      </p:cBhvr>
                                    </p:animEffect>
                                  </p:childTnLst>
                                </p:cTn>
                              </p:par>
                              <p:par>
                                <p:cTn id="28" presetID="3" presetClass="entr" presetSubtype="10" fill="hold" nodeType="withEffect">
                                  <p:stCondLst>
                                    <p:cond delay="0"/>
                                  </p:stCondLst>
                                  <p:childTnLst>
                                    <p:set>
                                      <p:cBhvr>
                                        <p:cTn id="29" dur="1" fill="hold">
                                          <p:stCondLst>
                                            <p:cond delay="0"/>
                                          </p:stCondLst>
                                        </p:cTn>
                                        <p:tgtEl>
                                          <p:spTgt spid="12292"/>
                                        </p:tgtEl>
                                        <p:attrNameLst>
                                          <p:attrName>style.visibility</p:attrName>
                                        </p:attrNameLst>
                                      </p:cBhvr>
                                      <p:to>
                                        <p:strVal val="visible"/>
                                      </p:to>
                                    </p:set>
                                    <p:animEffect transition="in" filter="blinds(horizontal)">
                                      <p:cBhvr>
                                        <p:cTn id="30"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Muscle and Ligament Injury</a:t>
            </a:r>
            <a:endParaRPr lang="en-IN" smtClean="0"/>
          </a:p>
        </p:txBody>
      </p:sp>
      <p:sp>
        <p:nvSpPr>
          <p:cNvPr id="13315" name="Content Placeholder 2"/>
          <p:cNvSpPr>
            <a:spLocks noGrp="1"/>
          </p:cNvSpPr>
          <p:nvPr>
            <p:ph idx="1"/>
          </p:nvPr>
        </p:nvSpPr>
        <p:spPr>
          <a:xfrm>
            <a:off x="755650" y="1700213"/>
            <a:ext cx="7772400" cy="4392612"/>
          </a:xfrm>
        </p:spPr>
        <p:txBody>
          <a:bodyPr/>
          <a:lstStyle/>
          <a:p>
            <a:pPr>
              <a:defRPr/>
            </a:pPr>
            <a:r>
              <a:rPr lang="en-GB" sz="2400" b="1" u="sng" dirty="0" smtClean="0">
                <a:solidFill>
                  <a:schemeClr val="bg2">
                    <a:lumMod val="50000"/>
                  </a:schemeClr>
                </a:solidFill>
                <a:latin typeface="Comic Sans MS" pitchFamily="66" charset="0"/>
              </a:rPr>
              <a:t>Immediate treatment</a:t>
            </a:r>
          </a:p>
          <a:p>
            <a:pPr>
              <a:spcBef>
                <a:spcPct val="30000"/>
              </a:spcBef>
              <a:buFontTx/>
              <a:buNone/>
              <a:defRPr/>
            </a:pPr>
            <a:endParaRPr lang="en-GB" sz="1400" dirty="0" smtClean="0"/>
          </a:p>
          <a:p>
            <a:pPr>
              <a:spcBef>
                <a:spcPct val="30000"/>
              </a:spcBef>
              <a:defRPr/>
            </a:pPr>
            <a:r>
              <a:rPr lang="en-GB" sz="2000" dirty="0" smtClean="0">
                <a:latin typeface="Comic Sans MS" pitchFamily="66" charset="0"/>
              </a:rPr>
              <a:t>Whenever there is any injury to bones, joints, ligaments muscles or tendons, blood vessels will be damaged. </a:t>
            </a:r>
          </a:p>
          <a:p>
            <a:pPr>
              <a:spcBef>
                <a:spcPct val="30000"/>
              </a:spcBef>
              <a:defRPr/>
            </a:pPr>
            <a:r>
              <a:rPr lang="en-GB" sz="2000" dirty="0" smtClean="0">
                <a:latin typeface="Comic Sans MS" pitchFamily="66" charset="0"/>
              </a:rPr>
              <a:t>Broken blood vessels mean that blood leaks into tissues </a:t>
            </a:r>
            <a:br>
              <a:rPr lang="en-GB" sz="2000" dirty="0" smtClean="0">
                <a:latin typeface="Comic Sans MS" pitchFamily="66" charset="0"/>
              </a:rPr>
            </a:br>
            <a:r>
              <a:rPr lang="en-GB" sz="2000" dirty="0" smtClean="0">
                <a:latin typeface="Comic Sans MS" pitchFamily="66" charset="0"/>
              </a:rPr>
              <a:t>around the injury. This will lead to swelling and pain.</a:t>
            </a:r>
          </a:p>
          <a:p>
            <a:pPr>
              <a:spcBef>
                <a:spcPct val="30000"/>
              </a:spcBef>
              <a:buFontTx/>
              <a:buNone/>
              <a:defRPr/>
            </a:pPr>
            <a:endParaRPr lang="en-GB" sz="1400" b="1" dirty="0" smtClean="0">
              <a:latin typeface="Comic Sans MS" pitchFamily="66" charset="0"/>
            </a:endParaRPr>
          </a:p>
          <a:p>
            <a:pPr>
              <a:defRPr/>
            </a:pPr>
            <a:r>
              <a:rPr lang="en-GB" sz="2000" b="1" dirty="0" smtClean="0">
                <a:latin typeface="Comic Sans MS" pitchFamily="66" charset="0"/>
              </a:rPr>
              <a:t>To combat the effects of this, follow the method of treatment:</a:t>
            </a:r>
          </a:p>
          <a:p>
            <a:pPr algn="ctr">
              <a:buFontTx/>
              <a:buNone/>
              <a:defRPr/>
            </a:pPr>
            <a:r>
              <a:rPr lang="en-GB" sz="6600" dirty="0" smtClean="0">
                <a:solidFill>
                  <a:srgbClr val="C00000"/>
                </a:solidFill>
                <a:latin typeface="Comic Sans MS" pitchFamily="66" charset="0"/>
              </a:rPr>
              <a:t>P+R I C E</a:t>
            </a:r>
          </a:p>
          <a:p>
            <a:pPr>
              <a:buFontTx/>
              <a:buNone/>
              <a:defRPr/>
            </a:pPr>
            <a:endParaRPr lang="en-GB" sz="2400" b="1" u="sng" dirty="0" smtClean="0">
              <a:solidFill>
                <a:schemeClr val="bg2">
                  <a:lumMod val="50000"/>
                </a:schemeClr>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 calcmode="lin" valueType="num">
                                      <p:cBhvr additive="base">
                                        <p:cTn id="11"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31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 calcmode="lin" valueType="num">
                                      <p:cBhvr additive="base">
                                        <p:cTn id="15"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3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anim calcmode="lin" valueType="num">
                                      <p:cBhvr additive="base">
                                        <p:cTn id="23"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 calcmode="lin" valueType="num">
                                      <p:cBhvr additive="base">
                                        <p:cTn id="27"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4000" smtClean="0"/>
              <a:t>Muscle and Ligament Injuries Cont…</a:t>
            </a:r>
            <a:endParaRPr lang="en-IN" sz="4000" smtClean="0"/>
          </a:p>
        </p:txBody>
      </p:sp>
      <p:sp>
        <p:nvSpPr>
          <p:cNvPr id="3" name="Content Placeholder 2"/>
          <p:cNvSpPr>
            <a:spLocks noGrp="1"/>
          </p:cNvSpPr>
          <p:nvPr>
            <p:ph idx="1"/>
          </p:nvPr>
        </p:nvSpPr>
        <p:spPr>
          <a:xfrm>
            <a:off x="684213" y="1773238"/>
            <a:ext cx="4608512" cy="4895850"/>
          </a:xfrm>
        </p:spPr>
        <p:txBody>
          <a:bodyPr/>
          <a:lstStyle/>
          <a:p>
            <a:pPr>
              <a:lnSpc>
                <a:spcPct val="90000"/>
              </a:lnSpc>
              <a:buFont typeface="Wingdings" pitchFamily="2" charset="2"/>
              <a:buNone/>
              <a:defRPr/>
            </a:pPr>
            <a:r>
              <a:rPr lang="en-US" b="1" dirty="0" smtClean="0">
                <a:solidFill>
                  <a:srgbClr val="C00000"/>
                </a:solidFill>
                <a:latin typeface="Comic Sans MS" pitchFamily="66" charset="0"/>
              </a:rPr>
              <a:t>P</a:t>
            </a:r>
            <a:r>
              <a:rPr lang="en-US" sz="2000" b="1" dirty="0" smtClean="0">
                <a:solidFill>
                  <a:schemeClr val="bg2">
                    <a:lumMod val="50000"/>
                  </a:schemeClr>
                </a:solidFill>
                <a:latin typeface="Comic Sans MS" pitchFamily="66" charset="0"/>
              </a:rPr>
              <a:t>rotection-</a:t>
            </a:r>
          </a:p>
          <a:p>
            <a:pPr>
              <a:lnSpc>
                <a:spcPct val="90000"/>
              </a:lnSpc>
              <a:buFont typeface="Wingdings" pitchFamily="2" charset="2"/>
              <a:buNone/>
              <a:defRPr/>
            </a:pPr>
            <a:r>
              <a:rPr lang="en-US" sz="2000" b="1" dirty="0" smtClean="0">
                <a:latin typeface="Comic Sans MS" pitchFamily="66" charset="0"/>
              </a:rPr>
              <a:t>	</a:t>
            </a:r>
            <a:r>
              <a:rPr lang="en-US" sz="1800" dirty="0" smtClean="0">
                <a:latin typeface="Comic Sans MS" pitchFamily="66" charset="0"/>
              </a:rPr>
              <a:t>Protection of the original injury from additional trauma.</a:t>
            </a:r>
          </a:p>
          <a:p>
            <a:pPr>
              <a:lnSpc>
                <a:spcPct val="90000"/>
              </a:lnSpc>
              <a:buFont typeface="Wingdings" pitchFamily="2" charset="2"/>
              <a:buNone/>
              <a:defRPr/>
            </a:pPr>
            <a:endParaRPr lang="en-US" sz="1400" b="1" dirty="0" smtClean="0">
              <a:solidFill>
                <a:schemeClr val="bg2">
                  <a:lumMod val="50000"/>
                </a:schemeClr>
              </a:solidFill>
              <a:latin typeface="Comic Sans MS" pitchFamily="66" charset="0"/>
            </a:endParaRPr>
          </a:p>
          <a:p>
            <a:pPr>
              <a:lnSpc>
                <a:spcPct val="90000"/>
              </a:lnSpc>
              <a:buFont typeface="Wingdings" pitchFamily="2" charset="2"/>
              <a:buNone/>
              <a:defRPr/>
            </a:pPr>
            <a:r>
              <a:rPr lang="en-US" b="1" dirty="0" smtClean="0">
                <a:solidFill>
                  <a:srgbClr val="C00000"/>
                </a:solidFill>
                <a:latin typeface="Comic Sans MS" pitchFamily="66" charset="0"/>
              </a:rPr>
              <a:t>R</a:t>
            </a:r>
            <a:r>
              <a:rPr lang="en-US" sz="2000" b="1" dirty="0" smtClean="0">
                <a:solidFill>
                  <a:schemeClr val="bg2">
                    <a:lumMod val="50000"/>
                  </a:schemeClr>
                </a:solidFill>
                <a:latin typeface="Comic Sans MS" pitchFamily="66" charset="0"/>
              </a:rPr>
              <a:t>est</a:t>
            </a:r>
            <a:r>
              <a:rPr lang="en-US" sz="2000" dirty="0" smtClean="0">
                <a:solidFill>
                  <a:schemeClr val="bg2">
                    <a:lumMod val="50000"/>
                  </a:schemeClr>
                </a:solidFill>
                <a:latin typeface="Comic Sans MS" pitchFamily="66" charset="0"/>
              </a:rPr>
              <a:t>—</a:t>
            </a:r>
            <a:r>
              <a:rPr lang="en-US" sz="2000" dirty="0" smtClean="0">
                <a:latin typeface="Comic Sans MS" pitchFamily="66" charset="0"/>
              </a:rPr>
              <a:t>  2-3 days with immobilization</a:t>
            </a:r>
          </a:p>
          <a:p>
            <a:pPr>
              <a:lnSpc>
                <a:spcPct val="90000"/>
              </a:lnSpc>
              <a:buFont typeface="Wingdings" pitchFamily="2" charset="2"/>
              <a:buNone/>
              <a:defRPr/>
            </a:pPr>
            <a:endParaRPr lang="en-US" sz="1400" b="1" dirty="0" smtClean="0">
              <a:solidFill>
                <a:schemeClr val="bg2">
                  <a:lumMod val="50000"/>
                </a:schemeClr>
              </a:solidFill>
              <a:latin typeface="Comic Sans MS" pitchFamily="66" charset="0"/>
            </a:endParaRPr>
          </a:p>
          <a:p>
            <a:pPr>
              <a:lnSpc>
                <a:spcPct val="90000"/>
              </a:lnSpc>
              <a:buFont typeface="Wingdings" pitchFamily="2" charset="2"/>
              <a:buNone/>
              <a:defRPr/>
            </a:pPr>
            <a:r>
              <a:rPr lang="en-US" b="1" dirty="0" smtClean="0">
                <a:solidFill>
                  <a:srgbClr val="C00000"/>
                </a:solidFill>
                <a:latin typeface="Comic Sans MS" pitchFamily="66" charset="0"/>
              </a:rPr>
              <a:t>I</a:t>
            </a:r>
            <a:r>
              <a:rPr lang="en-US" sz="2000" b="1" dirty="0" smtClean="0">
                <a:solidFill>
                  <a:schemeClr val="bg2">
                    <a:lumMod val="50000"/>
                  </a:schemeClr>
                </a:solidFill>
                <a:latin typeface="Comic Sans MS" pitchFamily="66" charset="0"/>
              </a:rPr>
              <a:t>ce Application</a:t>
            </a:r>
            <a:r>
              <a:rPr lang="en-US" sz="2000" dirty="0" smtClean="0">
                <a:solidFill>
                  <a:schemeClr val="bg2">
                    <a:lumMod val="50000"/>
                  </a:schemeClr>
                </a:solidFill>
                <a:latin typeface="Comic Sans MS" pitchFamily="66" charset="0"/>
              </a:rPr>
              <a:t>—</a:t>
            </a:r>
          </a:p>
          <a:p>
            <a:pPr>
              <a:lnSpc>
                <a:spcPct val="90000"/>
              </a:lnSpc>
              <a:buFont typeface="Wingdings" pitchFamily="2" charset="2"/>
              <a:buNone/>
              <a:defRPr/>
            </a:pPr>
            <a:r>
              <a:rPr lang="en-US" sz="2000" dirty="0" smtClean="0">
                <a:solidFill>
                  <a:schemeClr val="bg2">
                    <a:lumMod val="50000"/>
                  </a:schemeClr>
                </a:solidFill>
                <a:latin typeface="Comic Sans MS" pitchFamily="66" charset="0"/>
              </a:rPr>
              <a:t>	</a:t>
            </a:r>
            <a:r>
              <a:rPr lang="en-US" sz="2000" dirty="0" smtClean="0">
                <a:latin typeface="Comic Sans MS" pitchFamily="66" charset="0"/>
              </a:rPr>
              <a:t>Cold relieves pain and prevents or reduces swelling and inflammation. Immediately put cold packs, crushed ice, or cold towels on the injured area, or immerse it in ice water for 20 to 30 minutes at a time every 2 hours.</a:t>
            </a:r>
          </a:p>
          <a:p>
            <a:pPr eaLnBrk="1" fontAlgn="auto" hangingPunct="1">
              <a:spcAft>
                <a:spcPts val="0"/>
              </a:spcAft>
              <a:buFont typeface="Arial" pitchFamily="34" charset="0"/>
              <a:buChar char="•"/>
              <a:defRPr/>
            </a:pPr>
            <a:endParaRPr lang="en-US" sz="1600" b="1" dirty="0" smtClean="0"/>
          </a:p>
          <a:p>
            <a:pPr>
              <a:defRPr/>
            </a:pPr>
            <a:endParaRPr lang="en-IN" sz="1600" dirty="0" smtClean="0"/>
          </a:p>
          <a:p>
            <a:pPr>
              <a:defRPr/>
            </a:pPr>
            <a:endParaRPr lang="en-IN" sz="1600" dirty="0"/>
          </a:p>
        </p:txBody>
      </p:sp>
      <p:pic>
        <p:nvPicPr>
          <p:cNvPr id="14340" name="Picture 2" descr="C:\Users\admin\Desktop\PPT\ICE.jpg"/>
          <p:cNvPicPr>
            <a:picLocks noChangeAspect="1" noChangeArrowheads="1"/>
          </p:cNvPicPr>
          <p:nvPr/>
        </p:nvPicPr>
        <p:blipFill>
          <a:blip r:embed="rId2" cstate="print"/>
          <a:srcRect/>
          <a:stretch>
            <a:fillRect/>
          </a:stretch>
        </p:blipFill>
        <p:spPr bwMode="auto">
          <a:xfrm>
            <a:off x="5651500" y="4149725"/>
            <a:ext cx="3048000" cy="2286000"/>
          </a:xfrm>
          <a:prstGeom prst="rect">
            <a:avLst/>
          </a:prstGeom>
          <a:noFill/>
          <a:ln w="9525">
            <a:noFill/>
            <a:miter lim="800000"/>
            <a:headEnd/>
            <a:tailEnd/>
          </a:ln>
        </p:spPr>
      </p:pic>
      <p:pic>
        <p:nvPicPr>
          <p:cNvPr id="14341" name="Picture 3" descr="C:\Users\admin\Desktop\PPT\ice-heat-injury-1.jpg"/>
          <p:cNvPicPr>
            <a:picLocks noChangeAspect="1" noChangeArrowheads="1"/>
          </p:cNvPicPr>
          <p:nvPr/>
        </p:nvPicPr>
        <p:blipFill>
          <a:blip r:embed="rId3" cstate="print"/>
          <a:srcRect/>
          <a:stretch>
            <a:fillRect/>
          </a:stretch>
        </p:blipFill>
        <p:spPr bwMode="auto">
          <a:xfrm>
            <a:off x="5580063" y="1916113"/>
            <a:ext cx="3240087" cy="21605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 presetClass="entr" presetSubtype="10" fill="hold" nodeType="afterEffect">
                                  <p:stCondLst>
                                    <p:cond delay="0"/>
                                  </p:stCondLst>
                                  <p:childTnLst>
                                    <p:set>
                                      <p:cBhvr>
                                        <p:cTn id="33" dur="1" fill="hold">
                                          <p:stCondLst>
                                            <p:cond delay="0"/>
                                          </p:stCondLst>
                                        </p:cTn>
                                        <p:tgtEl>
                                          <p:spTgt spid="14341"/>
                                        </p:tgtEl>
                                        <p:attrNameLst>
                                          <p:attrName>style.visibility</p:attrName>
                                        </p:attrNameLst>
                                      </p:cBhvr>
                                      <p:to>
                                        <p:strVal val="visible"/>
                                      </p:to>
                                    </p:set>
                                    <p:animEffect transition="in" filter="blinds(horizontal)">
                                      <p:cBhvr>
                                        <p:cTn id="34" dur="500"/>
                                        <p:tgtEl>
                                          <p:spTgt spid="14341"/>
                                        </p:tgtEl>
                                      </p:cBhvr>
                                    </p:animEffect>
                                  </p:childTnLst>
                                </p:cTn>
                              </p:par>
                            </p:childTnLst>
                          </p:cTn>
                        </p:par>
                        <p:par>
                          <p:cTn id="35" fill="hold">
                            <p:stCondLst>
                              <p:cond delay="2500"/>
                            </p:stCondLst>
                            <p:childTnLst>
                              <p:par>
                                <p:cTn id="36" presetID="3" presetClass="entr" presetSubtype="10" fill="hold" nodeType="afterEffect">
                                  <p:stCondLst>
                                    <p:cond delay="0"/>
                                  </p:stCondLst>
                                  <p:childTnLst>
                                    <p:set>
                                      <p:cBhvr>
                                        <p:cTn id="37" dur="1" fill="hold">
                                          <p:stCondLst>
                                            <p:cond delay="0"/>
                                          </p:stCondLst>
                                        </p:cTn>
                                        <p:tgtEl>
                                          <p:spTgt spid="14340"/>
                                        </p:tgtEl>
                                        <p:attrNameLst>
                                          <p:attrName>style.visibility</p:attrName>
                                        </p:attrNameLst>
                                      </p:cBhvr>
                                      <p:to>
                                        <p:strVal val="visible"/>
                                      </p:to>
                                    </p:set>
                                    <p:animEffect transition="in" filter="blinds(horizontal)">
                                      <p:cBhvr>
                                        <p:cTn id="38"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000" smtClean="0"/>
              <a:t>Muscle and Ligament Injuries Cont…</a:t>
            </a:r>
            <a:endParaRPr lang="en-IN" sz="4000" smtClean="0"/>
          </a:p>
        </p:txBody>
      </p:sp>
      <p:sp>
        <p:nvSpPr>
          <p:cNvPr id="3" name="Content Placeholder 2"/>
          <p:cNvSpPr>
            <a:spLocks noGrp="1"/>
          </p:cNvSpPr>
          <p:nvPr>
            <p:ph idx="1"/>
          </p:nvPr>
        </p:nvSpPr>
        <p:spPr>
          <a:xfrm>
            <a:off x="611188" y="1844675"/>
            <a:ext cx="3889375" cy="4537075"/>
          </a:xfrm>
        </p:spPr>
        <p:txBody>
          <a:bodyPr/>
          <a:lstStyle/>
          <a:p>
            <a:pPr>
              <a:lnSpc>
                <a:spcPct val="90000"/>
              </a:lnSpc>
              <a:buFont typeface="Wingdings" pitchFamily="2" charset="2"/>
              <a:buNone/>
              <a:defRPr/>
            </a:pPr>
            <a:r>
              <a:rPr lang="en-US" b="1" dirty="0" smtClean="0">
                <a:solidFill>
                  <a:srgbClr val="C00000"/>
                </a:solidFill>
                <a:latin typeface="Comic Sans MS" pitchFamily="66" charset="0"/>
              </a:rPr>
              <a:t>C</a:t>
            </a:r>
            <a:r>
              <a:rPr lang="en-US" sz="2000" b="1" dirty="0" smtClean="0">
                <a:solidFill>
                  <a:schemeClr val="bg2">
                    <a:lumMod val="50000"/>
                  </a:schemeClr>
                </a:solidFill>
                <a:latin typeface="Comic Sans MS" pitchFamily="66" charset="0"/>
              </a:rPr>
              <a:t>ompression</a:t>
            </a:r>
            <a:r>
              <a:rPr lang="en-US" sz="2000" dirty="0" smtClean="0">
                <a:solidFill>
                  <a:schemeClr val="bg2">
                    <a:lumMod val="50000"/>
                  </a:schemeClr>
                </a:solidFill>
                <a:latin typeface="Comic Sans MS" pitchFamily="66" charset="0"/>
              </a:rPr>
              <a:t>—</a:t>
            </a:r>
          </a:p>
          <a:p>
            <a:pPr>
              <a:lnSpc>
                <a:spcPct val="90000"/>
              </a:lnSpc>
              <a:buFont typeface="Wingdings" pitchFamily="2" charset="2"/>
              <a:buNone/>
              <a:defRPr/>
            </a:pPr>
            <a:r>
              <a:rPr lang="en-US" sz="2000" dirty="0" smtClean="0">
                <a:latin typeface="Comic Sans MS" pitchFamily="66" charset="0"/>
              </a:rPr>
              <a:t>	To limit internal bleeding from the injury site, wrap a compression bandage (usually an elastic one) in an overlapping spiral that supports the entire injured area. </a:t>
            </a:r>
          </a:p>
          <a:p>
            <a:pPr>
              <a:lnSpc>
                <a:spcPct val="90000"/>
              </a:lnSpc>
              <a:buFont typeface="Wingdings" pitchFamily="2" charset="2"/>
              <a:buNone/>
              <a:defRPr/>
            </a:pPr>
            <a:endParaRPr lang="en-US" sz="1400" dirty="0" smtClean="0">
              <a:latin typeface="Comic Sans MS" pitchFamily="66" charset="0"/>
            </a:endParaRPr>
          </a:p>
          <a:p>
            <a:pPr>
              <a:lnSpc>
                <a:spcPct val="90000"/>
              </a:lnSpc>
              <a:buFont typeface="Wingdings" pitchFamily="2" charset="2"/>
              <a:buNone/>
              <a:defRPr/>
            </a:pPr>
            <a:r>
              <a:rPr lang="en-US" b="1" dirty="0" smtClean="0">
                <a:solidFill>
                  <a:srgbClr val="C00000"/>
                </a:solidFill>
                <a:latin typeface="Comic Sans MS" pitchFamily="66" charset="0"/>
              </a:rPr>
              <a:t>E</a:t>
            </a:r>
            <a:r>
              <a:rPr lang="en-US" sz="2000" b="1" dirty="0" smtClean="0">
                <a:solidFill>
                  <a:schemeClr val="bg2">
                    <a:lumMod val="50000"/>
                  </a:schemeClr>
                </a:solidFill>
                <a:latin typeface="Comic Sans MS" pitchFamily="66" charset="0"/>
              </a:rPr>
              <a:t>levation</a:t>
            </a:r>
            <a:r>
              <a:rPr lang="en-US" sz="2000" dirty="0" smtClean="0">
                <a:solidFill>
                  <a:schemeClr val="bg2">
                    <a:lumMod val="50000"/>
                  </a:schemeClr>
                </a:solidFill>
                <a:latin typeface="Comic Sans MS" pitchFamily="66" charset="0"/>
              </a:rPr>
              <a:t>—</a:t>
            </a:r>
          </a:p>
          <a:p>
            <a:pPr>
              <a:lnSpc>
                <a:spcPct val="90000"/>
              </a:lnSpc>
              <a:buFont typeface="Wingdings" pitchFamily="2" charset="2"/>
              <a:buNone/>
              <a:defRPr/>
            </a:pPr>
            <a:r>
              <a:rPr lang="en-US" sz="2000" dirty="0" smtClean="0">
                <a:latin typeface="Comic Sans MS" pitchFamily="66" charset="0"/>
              </a:rPr>
              <a:t>	Decreases swelling by encouraging blood to return to the heart, limits circulation, reduces swelling</a:t>
            </a:r>
          </a:p>
          <a:p>
            <a:pPr>
              <a:defRPr/>
            </a:pPr>
            <a:endParaRPr lang="en-IN" dirty="0"/>
          </a:p>
        </p:txBody>
      </p:sp>
      <p:pic>
        <p:nvPicPr>
          <p:cNvPr id="15364" name="Picture 3" descr="C:\Users\admin\Desktop\PPT\getty_rf_photo_of_nurse_applying_compression_to_minor_injury.jpg"/>
          <p:cNvPicPr>
            <a:picLocks noChangeAspect="1" noChangeArrowheads="1"/>
          </p:cNvPicPr>
          <p:nvPr/>
        </p:nvPicPr>
        <p:blipFill>
          <a:blip r:embed="rId2" cstate="print"/>
          <a:srcRect/>
          <a:stretch>
            <a:fillRect/>
          </a:stretch>
        </p:blipFill>
        <p:spPr bwMode="auto">
          <a:xfrm>
            <a:off x="4716463" y="1700213"/>
            <a:ext cx="3384550" cy="2300287"/>
          </a:xfrm>
          <a:prstGeom prst="rect">
            <a:avLst/>
          </a:prstGeom>
          <a:noFill/>
          <a:ln w="9525">
            <a:noFill/>
            <a:miter lim="800000"/>
            <a:headEnd/>
            <a:tailEnd/>
          </a:ln>
        </p:spPr>
      </p:pic>
      <p:pic>
        <p:nvPicPr>
          <p:cNvPr id="15365" name="Picture 4" descr="C:\Users\admin\Desktop\PPT\elevation.jpg"/>
          <p:cNvPicPr>
            <a:picLocks noChangeAspect="1" noChangeArrowheads="1"/>
          </p:cNvPicPr>
          <p:nvPr/>
        </p:nvPicPr>
        <p:blipFill>
          <a:blip r:embed="rId3" cstate="print"/>
          <a:srcRect/>
          <a:stretch>
            <a:fillRect/>
          </a:stretch>
        </p:blipFill>
        <p:spPr bwMode="auto">
          <a:xfrm>
            <a:off x="6588125" y="4005263"/>
            <a:ext cx="2387600" cy="1636712"/>
          </a:xfrm>
          <a:prstGeom prst="rect">
            <a:avLst/>
          </a:prstGeom>
          <a:noFill/>
          <a:ln w="9525">
            <a:noFill/>
            <a:miter lim="800000"/>
            <a:headEnd/>
            <a:tailEnd/>
          </a:ln>
        </p:spPr>
      </p:pic>
      <p:pic>
        <p:nvPicPr>
          <p:cNvPr id="15366" name="Picture 5" descr="C:\Users\admin\Desktop\PPT\photolibrary_rf_photo_of_injured_foot_elevation.jpg"/>
          <p:cNvPicPr>
            <a:picLocks noChangeAspect="1" noChangeArrowheads="1"/>
          </p:cNvPicPr>
          <p:nvPr/>
        </p:nvPicPr>
        <p:blipFill>
          <a:blip r:embed="rId4" cstate="print"/>
          <a:srcRect/>
          <a:stretch>
            <a:fillRect/>
          </a:stretch>
        </p:blipFill>
        <p:spPr bwMode="auto">
          <a:xfrm>
            <a:off x="4427538" y="5084763"/>
            <a:ext cx="2132012" cy="14493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3" presetClass="entr" presetSubtype="10" fill="hold" nodeType="afterEffect">
                                  <p:stCondLst>
                                    <p:cond delay="0"/>
                                  </p:stCondLst>
                                  <p:childTnLst>
                                    <p:set>
                                      <p:cBhvr>
                                        <p:cTn id="28" dur="1" fill="hold">
                                          <p:stCondLst>
                                            <p:cond delay="0"/>
                                          </p:stCondLst>
                                        </p:cTn>
                                        <p:tgtEl>
                                          <p:spTgt spid="15364"/>
                                        </p:tgtEl>
                                        <p:attrNameLst>
                                          <p:attrName>style.visibility</p:attrName>
                                        </p:attrNameLst>
                                      </p:cBhvr>
                                      <p:to>
                                        <p:strVal val="visible"/>
                                      </p:to>
                                    </p:set>
                                    <p:animEffect transition="in" filter="blinds(horizontal)">
                                      <p:cBhvr>
                                        <p:cTn id="29" dur="500"/>
                                        <p:tgtEl>
                                          <p:spTgt spid="15364"/>
                                        </p:tgtEl>
                                      </p:cBhvr>
                                    </p:animEffect>
                                  </p:childTnLst>
                                </p:cTn>
                              </p:par>
                            </p:childTnLst>
                          </p:cTn>
                        </p:par>
                        <p:par>
                          <p:cTn id="30" fill="hold">
                            <p:stCondLst>
                              <p:cond delay="2000"/>
                            </p:stCondLst>
                            <p:childTnLst>
                              <p:par>
                                <p:cTn id="31" presetID="3" presetClass="entr" presetSubtype="10" fill="hold" nodeType="afterEffect">
                                  <p:stCondLst>
                                    <p:cond delay="0"/>
                                  </p:stCondLst>
                                  <p:childTnLst>
                                    <p:set>
                                      <p:cBhvr>
                                        <p:cTn id="32" dur="1" fill="hold">
                                          <p:stCondLst>
                                            <p:cond delay="0"/>
                                          </p:stCondLst>
                                        </p:cTn>
                                        <p:tgtEl>
                                          <p:spTgt spid="15365"/>
                                        </p:tgtEl>
                                        <p:attrNameLst>
                                          <p:attrName>style.visibility</p:attrName>
                                        </p:attrNameLst>
                                      </p:cBhvr>
                                      <p:to>
                                        <p:strVal val="visible"/>
                                      </p:to>
                                    </p:set>
                                    <p:animEffect transition="in" filter="blinds(horizontal)">
                                      <p:cBhvr>
                                        <p:cTn id="33" dur="500"/>
                                        <p:tgtEl>
                                          <p:spTgt spid="15365"/>
                                        </p:tgtEl>
                                      </p:cBhvr>
                                    </p:animEffect>
                                  </p:childTnLst>
                                </p:cTn>
                              </p:par>
                            </p:childTnLst>
                          </p:cTn>
                        </p:par>
                        <p:par>
                          <p:cTn id="34" fill="hold">
                            <p:stCondLst>
                              <p:cond delay="2500"/>
                            </p:stCondLst>
                            <p:childTnLst>
                              <p:par>
                                <p:cTn id="35" presetID="3" presetClass="entr" presetSubtype="10" fill="hold" nodeType="afterEffect">
                                  <p:stCondLst>
                                    <p:cond delay="0"/>
                                  </p:stCondLst>
                                  <p:childTnLst>
                                    <p:set>
                                      <p:cBhvr>
                                        <p:cTn id="36" dur="1" fill="hold">
                                          <p:stCondLst>
                                            <p:cond delay="0"/>
                                          </p:stCondLst>
                                        </p:cTn>
                                        <p:tgtEl>
                                          <p:spTgt spid="15366"/>
                                        </p:tgtEl>
                                        <p:attrNameLst>
                                          <p:attrName>style.visibility</p:attrName>
                                        </p:attrNameLst>
                                      </p:cBhvr>
                                      <p:to>
                                        <p:strVal val="visible"/>
                                      </p:to>
                                    </p:set>
                                    <p:animEffect transition="in" filter="blinds(horizontal)">
                                      <p:cBhvr>
                                        <p:cTn id="3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Bone and Joint Injuries</a:t>
            </a:r>
            <a:endParaRPr lang="en-IN" smtClean="0"/>
          </a:p>
        </p:txBody>
      </p:sp>
      <p:sp>
        <p:nvSpPr>
          <p:cNvPr id="3" name="Content Placeholder 2"/>
          <p:cNvSpPr>
            <a:spLocks noGrp="1"/>
          </p:cNvSpPr>
          <p:nvPr>
            <p:ph idx="1"/>
          </p:nvPr>
        </p:nvSpPr>
        <p:spPr>
          <a:xfrm>
            <a:off x="684213" y="1628775"/>
            <a:ext cx="4464050" cy="4968875"/>
          </a:xfrm>
        </p:spPr>
        <p:txBody>
          <a:bodyPr/>
          <a:lstStyle/>
          <a:p>
            <a:pPr>
              <a:defRPr/>
            </a:pPr>
            <a:r>
              <a:rPr lang="en-GB" sz="2000" b="1" dirty="0" smtClean="0">
                <a:solidFill>
                  <a:schemeClr val="bg2">
                    <a:lumMod val="50000"/>
                  </a:schemeClr>
                </a:solidFill>
                <a:latin typeface="Comic Sans MS" pitchFamily="66" charset="0"/>
              </a:rPr>
              <a:t>Fracture-</a:t>
            </a:r>
          </a:p>
          <a:p>
            <a:pPr>
              <a:buFontTx/>
              <a:buNone/>
              <a:defRPr/>
            </a:pPr>
            <a:r>
              <a:rPr lang="en-IN" sz="1800" dirty="0" smtClean="0">
                <a:latin typeface="Comic Sans MS" pitchFamily="66" charset="0"/>
              </a:rPr>
              <a:t>	A bone fracture is a medical condition in which there is a break in the continuity of the bone. A bone fracture can be the result of </a:t>
            </a:r>
            <a:r>
              <a:rPr lang="en-IN" sz="1800" dirty="0" smtClean="0">
                <a:solidFill>
                  <a:schemeClr val="bg2">
                    <a:lumMod val="50000"/>
                  </a:schemeClr>
                </a:solidFill>
                <a:latin typeface="Comic Sans MS" pitchFamily="66" charset="0"/>
              </a:rPr>
              <a:t>high force impact</a:t>
            </a:r>
            <a:r>
              <a:rPr lang="en-IN" sz="1800" dirty="0" smtClean="0">
                <a:latin typeface="Comic Sans MS" pitchFamily="66" charset="0"/>
              </a:rPr>
              <a:t> or </a:t>
            </a:r>
            <a:r>
              <a:rPr lang="en-IN" sz="1800" dirty="0" smtClean="0">
                <a:solidFill>
                  <a:schemeClr val="bg2">
                    <a:lumMod val="50000"/>
                  </a:schemeClr>
                </a:solidFill>
                <a:latin typeface="Comic Sans MS" pitchFamily="66" charset="0"/>
              </a:rPr>
              <a:t>stress</a:t>
            </a:r>
            <a:r>
              <a:rPr lang="en-IN" sz="1800" dirty="0" smtClean="0">
                <a:latin typeface="Comic Sans MS" pitchFamily="66" charset="0"/>
              </a:rPr>
              <a:t> repetitive activity and muscle forces acting across the bone.</a:t>
            </a:r>
          </a:p>
          <a:p>
            <a:pPr>
              <a:buFontTx/>
              <a:buNone/>
              <a:defRPr/>
            </a:pPr>
            <a:r>
              <a:rPr lang="en-IN" sz="1800" dirty="0" smtClean="0">
                <a:latin typeface="Comic Sans MS" pitchFamily="66" charset="0"/>
              </a:rPr>
              <a:t> </a:t>
            </a:r>
          </a:p>
          <a:p>
            <a:pPr>
              <a:spcBef>
                <a:spcPts val="0"/>
              </a:spcBef>
              <a:defRPr/>
            </a:pPr>
            <a:r>
              <a:rPr lang="en-GB" sz="2000" b="1" dirty="0" smtClean="0">
                <a:solidFill>
                  <a:schemeClr val="bg2">
                    <a:lumMod val="50000"/>
                  </a:schemeClr>
                </a:solidFill>
                <a:latin typeface="Comic Sans MS" pitchFamily="66" charset="0"/>
              </a:rPr>
              <a:t>Joint Dislocation-</a:t>
            </a:r>
          </a:p>
          <a:p>
            <a:pPr>
              <a:spcBef>
                <a:spcPts val="0"/>
              </a:spcBef>
              <a:buFontTx/>
              <a:buNone/>
              <a:defRPr/>
            </a:pPr>
            <a:r>
              <a:rPr lang="en-IN" dirty="0" smtClean="0"/>
              <a:t>	</a:t>
            </a:r>
            <a:r>
              <a:rPr lang="en-IN" sz="1800" dirty="0" smtClean="0">
                <a:latin typeface="Comic Sans MS" pitchFamily="66" charset="0"/>
              </a:rPr>
              <a:t>Occurs when bones in a joint become displaced. </a:t>
            </a:r>
          </a:p>
          <a:p>
            <a:pPr>
              <a:spcBef>
                <a:spcPts val="0"/>
              </a:spcBef>
              <a:buFontTx/>
              <a:buNone/>
              <a:defRPr/>
            </a:pPr>
            <a:r>
              <a:rPr lang="en-IN" sz="1800" dirty="0" smtClean="0">
                <a:latin typeface="Comic Sans MS" pitchFamily="66" charset="0"/>
              </a:rPr>
              <a:t>	It is often caused by a sudden impact to the joint. The ligaments always become damaged as a result of a dislocation. </a:t>
            </a:r>
            <a:endParaRPr lang="en-IN" sz="1800" dirty="0">
              <a:latin typeface="Comic Sans MS" pitchFamily="66" charset="0"/>
            </a:endParaRPr>
          </a:p>
        </p:txBody>
      </p:sp>
      <p:pic>
        <p:nvPicPr>
          <p:cNvPr id="16388" name="Picture 4" descr="C:\Users\admin\Desktop\PPT\fracture.jpg"/>
          <p:cNvPicPr>
            <a:picLocks noChangeAspect="1" noChangeArrowheads="1"/>
          </p:cNvPicPr>
          <p:nvPr/>
        </p:nvPicPr>
        <p:blipFill>
          <a:blip r:embed="rId2" cstate="print"/>
          <a:srcRect/>
          <a:stretch>
            <a:fillRect/>
          </a:stretch>
        </p:blipFill>
        <p:spPr bwMode="auto">
          <a:xfrm>
            <a:off x="5651500" y="1700213"/>
            <a:ext cx="2881313" cy="1944687"/>
          </a:xfrm>
          <a:prstGeom prst="rect">
            <a:avLst/>
          </a:prstGeom>
          <a:noFill/>
          <a:ln w="9525">
            <a:noFill/>
            <a:miter lim="800000"/>
            <a:headEnd/>
            <a:tailEnd/>
          </a:ln>
        </p:spPr>
      </p:pic>
      <p:pic>
        <p:nvPicPr>
          <p:cNvPr id="16389" name="Picture 5" descr="C:\Users\admin\Desktop\PPT\images (10).jpg"/>
          <p:cNvPicPr>
            <a:picLocks noChangeAspect="1" noChangeArrowheads="1"/>
          </p:cNvPicPr>
          <p:nvPr/>
        </p:nvPicPr>
        <p:blipFill>
          <a:blip r:embed="rId3" cstate="print"/>
          <a:srcRect/>
          <a:stretch>
            <a:fillRect/>
          </a:stretch>
        </p:blipFill>
        <p:spPr bwMode="auto">
          <a:xfrm>
            <a:off x="7308850" y="5300663"/>
            <a:ext cx="1508125" cy="1379537"/>
          </a:xfrm>
          <a:prstGeom prst="rect">
            <a:avLst/>
          </a:prstGeom>
          <a:noFill/>
          <a:ln w="9525">
            <a:noFill/>
            <a:miter lim="800000"/>
            <a:headEnd/>
            <a:tailEnd/>
          </a:ln>
        </p:spPr>
      </p:pic>
      <p:pic>
        <p:nvPicPr>
          <p:cNvPr id="16390" name="Picture 6" descr="C:\Users\admin\Desktop\PPT\images (7).jpg"/>
          <p:cNvPicPr>
            <a:picLocks noChangeAspect="1" noChangeArrowheads="1"/>
          </p:cNvPicPr>
          <p:nvPr/>
        </p:nvPicPr>
        <p:blipFill>
          <a:blip r:embed="rId4" cstate="print"/>
          <a:srcRect/>
          <a:stretch>
            <a:fillRect/>
          </a:stretch>
        </p:blipFill>
        <p:spPr bwMode="auto">
          <a:xfrm>
            <a:off x="5219700" y="4508500"/>
            <a:ext cx="1800225" cy="1857375"/>
          </a:xfrm>
          <a:prstGeom prst="rect">
            <a:avLst/>
          </a:prstGeom>
          <a:noFill/>
          <a:ln w="9525">
            <a:noFill/>
            <a:miter lim="800000"/>
            <a:headEnd/>
            <a:tailEnd/>
          </a:ln>
        </p:spPr>
      </p:pic>
      <p:pic>
        <p:nvPicPr>
          <p:cNvPr id="16391" name="Picture 7" descr="C:\Users\admin\Desktop\PPT\images (9).jpg"/>
          <p:cNvPicPr>
            <a:picLocks noChangeAspect="1" noChangeArrowheads="1"/>
          </p:cNvPicPr>
          <p:nvPr/>
        </p:nvPicPr>
        <p:blipFill>
          <a:blip r:embed="rId5" cstate="print"/>
          <a:srcRect/>
          <a:stretch>
            <a:fillRect/>
          </a:stretch>
        </p:blipFill>
        <p:spPr bwMode="auto">
          <a:xfrm>
            <a:off x="7108825" y="3716338"/>
            <a:ext cx="2035175" cy="15255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3" presetClass="entr" presetSubtype="10" fill="hold" nodeType="afterEffect">
                                  <p:stCondLst>
                                    <p:cond delay="0"/>
                                  </p:stCondLst>
                                  <p:childTnLst>
                                    <p:set>
                                      <p:cBhvr>
                                        <p:cTn id="32" dur="1" fill="hold">
                                          <p:stCondLst>
                                            <p:cond delay="0"/>
                                          </p:stCondLst>
                                        </p:cTn>
                                        <p:tgtEl>
                                          <p:spTgt spid="16388"/>
                                        </p:tgtEl>
                                        <p:attrNameLst>
                                          <p:attrName>style.visibility</p:attrName>
                                        </p:attrNameLst>
                                      </p:cBhvr>
                                      <p:to>
                                        <p:strVal val="visible"/>
                                      </p:to>
                                    </p:set>
                                    <p:animEffect transition="in" filter="blinds(horizontal)">
                                      <p:cBhvr>
                                        <p:cTn id="33" dur="500"/>
                                        <p:tgtEl>
                                          <p:spTgt spid="16388"/>
                                        </p:tgtEl>
                                      </p:cBhvr>
                                    </p:animEffect>
                                  </p:childTnLst>
                                </p:cTn>
                              </p:par>
                            </p:childTnLst>
                          </p:cTn>
                        </p:par>
                        <p:par>
                          <p:cTn id="34" fill="hold">
                            <p:stCondLst>
                              <p:cond delay="2000"/>
                            </p:stCondLst>
                            <p:childTnLst>
                              <p:par>
                                <p:cTn id="35" presetID="3" presetClass="entr" presetSubtype="10" fill="hold" nodeType="afterEffect">
                                  <p:stCondLst>
                                    <p:cond delay="0"/>
                                  </p:stCondLst>
                                  <p:childTnLst>
                                    <p:set>
                                      <p:cBhvr>
                                        <p:cTn id="36" dur="1" fill="hold">
                                          <p:stCondLst>
                                            <p:cond delay="0"/>
                                          </p:stCondLst>
                                        </p:cTn>
                                        <p:tgtEl>
                                          <p:spTgt spid="16391"/>
                                        </p:tgtEl>
                                        <p:attrNameLst>
                                          <p:attrName>style.visibility</p:attrName>
                                        </p:attrNameLst>
                                      </p:cBhvr>
                                      <p:to>
                                        <p:strVal val="visible"/>
                                      </p:to>
                                    </p:set>
                                    <p:animEffect transition="in" filter="blinds(horizontal)">
                                      <p:cBhvr>
                                        <p:cTn id="37" dur="500"/>
                                        <p:tgtEl>
                                          <p:spTgt spid="16391"/>
                                        </p:tgtEl>
                                      </p:cBhvr>
                                    </p:animEffect>
                                  </p:childTnLst>
                                </p:cTn>
                              </p:par>
                              <p:par>
                                <p:cTn id="38" presetID="3" presetClass="entr" presetSubtype="10" fill="hold" nodeType="withEffect">
                                  <p:stCondLst>
                                    <p:cond delay="0"/>
                                  </p:stCondLst>
                                  <p:childTnLst>
                                    <p:set>
                                      <p:cBhvr>
                                        <p:cTn id="39" dur="1" fill="hold">
                                          <p:stCondLst>
                                            <p:cond delay="0"/>
                                          </p:stCondLst>
                                        </p:cTn>
                                        <p:tgtEl>
                                          <p:spTgt spid="16390"/>
                                        </p:tgtEl>
                                        <p:attrNameLst>
                                          <p:attrName>style.visibility</p:attrName>
                                        </p:attrNameLst>
                                      </p:cBhvr>
                                      <p:to>
                                        <p:strVal val="visible"/>
                                      </p:to>
                                    </p:set>
                                    <p:animEffect transition="in" filter="blinds(horizontal)">
                                      <p:cBhvr>
                                        <p:cTn id="40" dur="500"/>
                                        <p:tgtEl>
                                          <p:spTgt spid="16390"/>
                                        </p:tgtEl>
                                      </p:cBhvr>
                                    </p:animEffect>
                                  </p:childTnLst>
                                </p:cTn>
                              </p:par>
                              <p:par>
                                <p:cTn id="41" presetID="3" presetClass="entr" presetSubtype="10" fill="hold" nodeType="withEffect">
                                  <p:stCondLst>
                                    <p:cond delay="0"/>
                                  </p:stCondLst>
                                  <p:childTnLst>
                                    <p:set>
                                      <p:cBhvr>
                                        <p:cTn id="42" dur="1" fill="hold">
                                          <p:stCondLst>
                                            <p:cond delay="0"/>
                                          </p:stCondLst>
                                        </p:cTn>
                                        <p:tgtEl>
                                          <p:spTgt spid="16389"/>
                                        </p:tgtEl>
                                        <p:attrNameLst>
                                          <p:attrName>style.visibility</p:attrName>
                                        </p:attrNameLst>
                                      </p:cBhvr>
                                      <p:to>
                                        <p:strVal val="visible"/>
                                      </p:to>
                                    </p:set>
                                    <p:animEffect transition="in" filter="blinds(horizontal)">
                                      <p:cBhvr>
                                        <p:cTn id="43"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r>
              <a:rPr lang="en-US" smtClean="0"/>
              <a:t>Presentation Blueprint</a:t>
            </a:r>
          </a:p>
        </p:txBody>
      </p:sp>
      <p:sp>
        <p:nvSpPr>
          <p:cNvPr id="1027" name="Rectangle 3"/>
          <p:cNvSpPr>
            <a:spLocks noGrp="1" noChangeArrowheads="1"/>
          </p:cNvSpPr>
          <p:nvPr>
            <p:ph type="body" idx="1"/>
          </p:nvPr>
        </p:nvSpPr>
        <p:spPr>
          <a:xfrm>
            <a:off x="1835150" y="1844675"/>
            <a:ext cx="6094413" cy="2155825"/>
          </a:xfrm>
        </p:spPr>
        <p:txBody>
          <a:bodyPr/>
          <a:lstStyle/>
          <a:p>
            <a:pPr eaLnBrk="1" hangingPunct="1">
              <a:lnSpc>
                <a:spcPct val="90000"/>
              </a:lnSpc>
              <a:defRPr/>
            </a:pPr>
            <a:r>
              <a:rPr lang="en-US" u="sng" dirty="0" smtClean="0">
                <a:solidFill>
                  <a:srgbClr val="C00000"/>
                </a:solidFill>
              </a:rPr>
              <a:t>Introduction of Sports Injuries</a:t>
            </a:r>
          </a:p>
          <a:p>
            <a:pPr lvl="1" eaLnBrk="1" hangingPunct="1">
              <a:lnSpc>
                <a:spcPct val="90000"/>
              </a:lnSpc>
              <a:defRPr/>
            </a:pPr>
            <a:endParaRPr lang="en-US" sz="2000" dirty="0" smtClean="0">
              <a:solidFill>
                <a:srgbClr val="C00000"/>
              </a:solidFill>
            </a:endParaRPr>
          </a:p>
          <a:p>
            <a:pPr lvl="1" eaLnBrk="1" hangingPunct="1">
              <a:lnSpc>
                <a:spcPct val="90000"/>
              </a:lnSpc>
              <a:defRPr/>
            </a:pPr>
            <a:r>
              <a:rPr lang="en-US" sz="2400" b="1" dirty="0" smtClean="0">
                <a:solidFill>
                  <a:schemeClr val="bg2">
                    <a:lumMod val="50000"/>
                  </a:schemeClr>
                </a:solidFill>
              </a:rPr>
              <a:t>How do sports injury occur</a:t>
            </a:r>
          </a:p>
          <a:p>
            <a:pPr lvl="1" eaLnBrk="1" hangingPunct="1">
              <a:lnSpc>
                <a:spcPct val="90000"/>
              </a:lnSpc>
              <a:defRPr/>
            </a:pPr>
            <a:r>
              <a:rPr lang="en-US" sz="2400" b="1" dirty="0" smtClean="0">
                <a:solidFill>
                  <a:schemeClr val="bg2">
                    <a:lumMod val="50000"/>
                  </a:schemeClr>
                </a:solidFill>
              </a:rPr>
              <a:t>Causes and Prevention of Sports Injuries</a:t>
            </a:r>
          </a:p>
          <a:p>
            <a:pPr lvl="1" eaLnBrk="1" hangingPunct="1">
              <a:lnSpc>
                <a:spcPct val="90000"/>
              </a:lnSpc>
              <a:defRPr/>
            </a:pPr>
            <a:r>
              <a:rPr lang="en-US" sz="2400" b="1" dirty="0" smtClean="0">
                <a:solidFill>
                  <a:schemeClr val="bg2">
                    <a:lumMod val="50000"/>
                  </a:schemeClr>
                </a:solidFill>
              </a:rPr>
              <a:t>Common injuries</a:t>
            </a:r>
          </a:p>
        </p:txBody>
      </p:sp>
      <p:sp>
        <p:nvSpPr>
          <p:cNvPr id="1028" name="Rectangle 4"/>
          <p:cNvSpPr>
            <a:spLocks noChangeArrowheads="1"/>
          </p:cNvSpPr>
          <p:nvPr/>
        </p:nvSpPr>
        <p:spPr bwMode="auto">
          <a:xfrm>
            <a:off x="1714500" y="4000500"/>
            <a:ext cx="6162675" cy="1816100"/>
          </a:xfrm>
          <a:prstGeom prst="rect">
            <a:avLst/>
          </a:prstGeom>
          <a:noFill/>
          <a:ln w="9525">
            <a:noFill/>
            <a:miter lim="800000"/>
            <a:headEnd/>
            <a:tailEnd/>
          </a:ln>
        </p:spPr>
        <p:txBody>
          <a:bodyPr>
            <a:spAutoFit/>
          </a:bodyPr>
          <a:lstStyle/>
          <a:p>
            <a:pPr algn="l">
              <a:spcBef>
                <a:spcPct val="50000"/>
              </a:spcBef>
              <a:buFontTx/>
              <a:buBlip>
                <a:blip r:embed="rId2"/>
              </a:buBlip>
            </a:pPr>
            <a:r>
              <a:rPr lang="en-US" sz="2800" u="sng">
                <a:solidFill>
                  <a:srgbClr val="C00000"/>
                </a:solidFill>
                <a:latin typeface="Arial Narrow" pitchFamily="34" charset="0"/>
              </a:rPr>
              <a:t> Immediate Treatment of Injuries</a:t>
            </a:r>
          </a:p>
          <a:p>
            <a:pPr algn="l">
              <a:spcBef>
                <a:spcPct val="50000"/>
              </a:spcBef>
              <a:buFontTx/>
              <a:buBlip>
                <a:blip r:embed="rId2"/>
              </a:buBlip>
            </a:pPr>
            <a:r>
              <a:rPr lang="en-US" sz="2800" u="sng">
                <a:solidFill>
                  <a:srgbClr val="C00000"/>
                </a:solidFill>
                <a:latin typeface="Arial Narrow" pitchFamily="34" charset="0"/>
              </a:rPr>
              <a:t> Cold and Heat Application</a:t>
            </a:r>
          </a:p>
          <a:p>
            <a:pPr algn="l">
              <a:spcBef>
                <a:spcPct val="50000"/>
              </a:spcBef>
              <a:buFontTx/>
              <a:buBlip>
                <a:blip r:embed="rId2"/>
              </a:buBlip>
            </a:pPr>
            <a:r>
              <a:rPr lang="en-US" sz="2800" u="sng">
                <a:solidFill>
                  <a:srgbClr val="C00000"/>
                </a:solidFill>
                <a:latin typeface="Arial Narrow" pitchFamily="34" charset="0"/>
              </a:rPr>
              <a:t> Rehabilitation</a:t>
            </a:r>
          </a:p>
        </p:txBody>
      </p:sp>
      <p:sp>
        <p:nvSpPr>
          <p:cNvPr id="1030" name="Rectangle 6"/>
          <p:cNvSpPr>
            <a:spLocks noChangeArrowheads="1"/>
          </p:cNvSpPr>
          <p:nvPr/>
        </p:nvSpPr>
        <p:spPr bwMode="auto">
          <a:xfrm>
            <a:off x="1714500" y="5929313"/>
            <a:ext cx="5618163" cy="523875"/>
          </a:xfrm>
          <a:prstGeom prst="rect">
            <a:avLst/>
          </a:prstGeom>
          <a:noFill/>
          <a:ln w="9525">
            <a:noFill/>
            <a:miter lim="800000"/>
            <a:headEnd/>
            <a:tailEnd/>
          </a:ln>
        </p:spPr>
        <p:txBody>
          <a:bodyPr>
            <a:spAutoFit/>
          </a:bodyPr>
          <a:lstStyle/>
          <a:p>
            <a:pPr algn="l">
              <a:spcBef>
                <a:spcPct val="50000"/>
              </a:spcBef>
              <a:buFontTx/>
              <a:buBlip>
                <a:blip r:embed="rId2"/>
              </a:buBlip>
            </a:pPr>
            <a:r>
              <a:rPr lang="en-US" sz="2800">
                <a:latin typeface="Arial Narrow" pitchFamily="34" charset="0"/>
                <a:hlinkClick r:id="rId3" action="ppaction://hlinksldjump"/>
              </a:rPr>
              <a:t> </a:t>
            </a:r>
            <a:r>
              <a:rPr lang="en-US" sz="2800" u="sng">
                <a:solidFill>
                  <a:srgbClr val="C00000"/>
                </a:solidFill>
                <a:latin typeface="Arial Narrow" pitchFamily="34" charset="0"/>
              </a:rPr>
              <a:t>Conclusion and clarification of queries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 calcmode="lin" valueType="num">
                                      <p:cBhvr additive="base">
                                        <p:cTn id="11"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0-#ppt_w/2"/>
                                          </p:val>
                                        </p:tav>
                                        <p:tav tm="100000">
                                          <p:val>
                                            <p:strVal val="#ppt_x"/>
                                          </p:val>
                                        </p:tav>
                                      </p:tavLst>
                                    </p:anim>
                                    <p:anim calcmode="lin" valueType="num">
                                      <p:cBhvr additive="base">
                                        <p:cTn id="29" dur="500" fill="hold"/>
                                        <p:tgtEl>
                                          <p:spTgt spid="1028"/>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additive="base">
                                        <p:cTn id="33" dur="500" fill="hold"/>
                                        <p:tgtEl>
                                          <p:spTgt spid="1030"/>
                                        </p:tgtEl>
                                        <p:attrNameLst>
                                          <p:attrName>ppt_x</p:attrName>
                                        </p:attrNameLst>
                                      </p:cBhvr>
                                      <p:tavLst>
                                        <p:tav tm="0">
                                          <p:val>
                                            <p:strVal val="0-#ppt_w/2"/>
                                          </p:val>
                                        </p:tav>
                                        <p:tav tm="100000">
                                          <p:val>
                                            <p:strVal val="#ppt_x"/>
                                          </p:val>
                                        </p:tav>
                                      </p:tavLst>
                                    </p:anim>
                                    <p:anim calcmode="lin" valueType="num">
                                      <p:cBhvr additive="base">
                                        <p:cTn id="34"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advAuto="0"/>
      <p:bldP spid="1028" grpId="0" autoUpdateAnimBg="0"/>
      <p:bldP spid="103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Bone and Joint Injuries Cont…</a:t>
            </a:r>
            <a:endParaRPr lang="en-IN" smtClean="0"/>
          </a:p>
        </p:txBody>
      </p:sp>
      <p:sp>
        <p:nvSpPr>
          <p:cNvPr id="17411" name="Content Placeholder 2"/>
          <p:cNvSpPr>
            <a:spLocks noGrp="1"/>
          </p:cNvSpPr>
          <p:nvPr>
            <p:ph idx="1"/>
          </p:nvPr>
        </p:nvSpPr>
        <p:spPr>
          <a:xfrm>
            <a:off x="539750" y="1700213"/>
            <a:ext cx="5040313" cy="4968875"/>
          </a:xfrm>
        </p:spPr>
        <p:txBody>
          <a:bodyPr/>
          <a:lstStyle/>
          <a:p>
            <a:pPr>
              <a:defRPr/>
            </a:pPr>
            <a:r>
              <a:rPr lang="en-GB" sz="2400" b="1" u="sng" dirty="0" smtClean="0">
                <a:solidFill>
                  <a:schemeClr val="bg2">
                    <a:lumMod val="50000"/>
                  </a:schemeClr>
                </a:solidFill>
                <a:latin typeface="Comic Sans MS" pitchFamily="66" charset="0"/>
              </a:rPr>
              <a:t>Immediate treatment</a:t>
            </a:r>
          </a:p>
          <a:p>
            <a:pPr>
              <a:buFontTx/>
              <a:buNone/>
              <a:defRPr/>
            </a:pPr>
            <a:endParaRPr lang="en-GB" sz="800" b="1" u="sng" dirty="0" smtClean="0">
              <a:solidFill>
                <a:schemeClr val="bg2">
                  <a:lumMod val="50000"/>
                </a:schemeClr>
              </a:solidFill>
              <a:latin typeface="Comic Sans MS" pitchFamily="66" charset="0"/>
            </a:endParaRPr>
          </a:p>
          <a:p>
            <a:pPr>
              <a:buFontTx/>
              <a:buNone/>
              <a:defRPr/>
            </a:pPr>
            <a:r>
              <a:rPr lang="en-GB" sz="1700" b="1" dirty="0" smtClean="0">
                <a:latin typeface="Comic Sans MS" pitchFamily="66" charset="0"/>
              </a:rPr>
              <a:t>1. 	</a:t>
            </a:r>
            <a:r>
              <a:rPr lang="en-IN" sz="1700" dirty="0" smtClean="0">
                <a:latin typeface="Comic Sans MS" pitchFamily="66" charset="0"/>
              </a:rPr>
              <a:t>In case there is any bleeding then treat it first. Flush open wounds associated with compound fractures with clean, fresh water and cover them with a dry dressing. </a:t>
            </a:r>
          </a:p>
          <a:p>
            <a:pPr>
              <a:buFontTx/>
              <a:buNone/>
              <a:defRPr/>
            </a:pPr>
            <a:r>
              <a:rPr lang="en-IN" sz="1700" dirty="0" smtClean="0">
                <a:latin typeface="Comic Sans MS" pitchFamily="66" charset="0"/>
              </a:rPr>
              <a:t>2. 	Do not try to move the broken limb or part as it can worsen the fracture or Never try to push back the dislocated bone forcefully.</a:t>
            </a:r>
          </a:p>
          <a:p>
            <a:pPr>
              <a:buFontTx/>
              <a:buNone/>
              <a:defRPr/>
            </a:pPr>
            <a:r>
              <a:rPr lang="en-IN" sz="1700" dirty="0" smtClean="0">
                <a:latin typeface="Comic Sans MS" pitchFamily="66" charset="0"/>
              </a:rPr>
              <a:t>3.	Apply a cold pack to the area of fracture or dislocation to decrease swelling and to relieve pain. </a:t>
            </a:r>
          </a:p>
          <a:p>
            <a:pPr>
              <a:buFontTx/>
              <a:buNone/>
              <a:defRPr/>
            </a:pPr>
            <a:r>
              <a:rPr lang="en-IN" sz="1700" dirty="0" smtClean="0">
                <a:latin typeface="Comic Sans MS" pitchFamily="66" charset="0"/>
              </a:rPr>
              <a:t>4.	Support a broken limb or dislocated part by using the best material available for a splint, such as sticks, part of a backpack frame, or other stabilizing device. </a:t>
            </a:r>
          </a:p>
          <a:p>
            <a:pPr>
              <a:buFontTx/>
              <a:buNone/>
              <a:defRPr/>
            </a:pPr>
            <a:r>
              <a:rPr lang="en-IN" sz="1700" dirty="0" smtClean="0">
                <a:latin typeface="Comic Sans MS" pitchFamily="66" charset="0"/>
              </a:rPr>
              <a:t>5.	Consult a doctor immediately. </a:t>
            </a:r>
          </a:p>
          <a:p>
            <a:pPr>
              <a:defRPr/>
            </a:pPr>
            <a:endParaRPr lang="en-IN" sz="1400" dirty="0" smtClean="0"/>
          </a:p>
        </p:txBody>
      </p:sp>
      <p:pic>
        <p:nvPicPr>
          <p:cNvPr id="17412" name="Picture 4" descr="C:\Users\admin\Desktop\PPT\images (13).jpg"/>
          <p:cNvPicPr>
            <a:picLocks noChangeAspect="1" noChangeArrowheads="1"/>
          </p:cNvPicPr>
          <p:nvPr/>
        </p:nvPicPr>
        <p:blipFill>
          <a:blip r:embed="rId2" cstate="print"/>
          <a:srcRect/>
          <a:stretch>
            <a:fillRect/>
          </a:stretch>
        </p:blipFill>
        <p:spPr bwMode="auto">
          <a:xfrm>
            <a:off x="6732588" y="1844675"/>
            <a:ext cx="2224087" cy="1660525"/>
          </a:xfrm>
          <a:prstGeom prst="rect">
            <a:avLst/>
          </a:prstGeom>
          <a:noFill/>
          <a:ln w="9525">
            <a:noFill/>
            <a:miter lim="800000"/>
            <a:headEnd/>
            <a:tailEnd/>
          </a:ln>
        </p:spPr>
      </p:pic>
      <p:pic>
        <p:nvPicPr>
          <p:cNvPr id="17413" name="Picture 5" descr="C:\Users\admin\Desktop\PPT\images (17).jpg"/>
          <p:cNvPicPr>
            <a:picLocks noChangeAspect="1" noChangeArrowheads="1"/>
          </p:cNvPicPr>
          <p:nvPr/>
        </p:nvPicPr>
        <p:blipFill>
          <a:blip r:embed="rId3" cstate="print"/>
          <a:srcRect/>
          <a:stretch>
            <a:fillRect/>
          </a:stretch>
        </p:blipFill>
        <p:spPr bwMode="auto">
          <a:xfrm>
            <a:off x="5508625" y="1700213"/>
            <a:ext cx="1219200" cy="1743075"/>
          </a:xfrm>
          <a:prstGeom prst="rect">
            <a:avLst/>
          </a:prstGeom>
          <a:noFill/>
          <a:ln w="9525">
            <a:noFill/>
            <a:miter lim="800000"/>
            <a:headEnd/>
            <a:tailEnd/>
          </a:ln>
        </p:spPr>
      </p:pic>
      <p:pic>
        <p:nvPicPr>
          <p:cNvPr id="17414" name="Picture 6" descr="C:\Users\admin\Desktop\PPT\images (16).jpg"/>
          <p:cNvPicPr>
            <a:picLocks noChangeAspect="1" noChangeArrowheads="1"/>
          </p:cNvPicPr>
          <p:nvPr/>
        </p:nvPicPr>
        <p:blipFill>
          <a:blip r:embed="rId4" cstate="print"/>
          <a:srcRect/>
          <a:stretch>
            <a:fillRect/>
          </a:stretch>
        </p:blipFill>
        <p:spPr bwMode="auto">
          <a:xfrm>
            <a:off x="5795963" y="5084763"/>
            <a:ext cx="3024187" cy="1773237"/>
          </a:xfrm>
          <a:prstGeom prst="rect">
            <a:avLst/>
          </a:prstGeom>
          <a:noFill/>
          <a:ln w="9525">
            <a:noFill/>
            <a:miter lim="800000"/>
            <a:headEnd/>
            <a:tailEnd/>
          </a:ln>
        </p:spPr>
      </p:pic>
      <p:pic>
        <p:nvPicPr>
          <p:cNvPr id="17415" name="Picture 7" descr="C:\Users\admin\Desktop\PPT\spr-ank2.jpg"/>
          <p:cNvPicPr>
            <a:picLocks noChangeAspect="1" noChangeArrowheads="1"/>
          </p:cNvPicPr>
          <p:nvPr/>
        </p:nvPicPr>
        <p:blipFill>
          <a:blip r:embed="rId5" cstate="print"/>
          <a:srcRect/>
          <a:stretch>
            <a:fillRect/>
          </a:stretch>
        </p:blipFill>
        <p:spPr bwMode="auto">
          <a:xfrm>
            <a:off x="6156325" y="3573463"/>
            <a:ext cx="2447925" cy="14589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 calcmode="lin" valueType="num">
                                      <p:cBhvr additive="base">
                                        <p:cTn id="11"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 calcmode="lin" valueType="num">
                                      <p:cBhvr additive="base">
                                        <p:cTn id="23"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41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 calcmode="lin" valueType="num">
                                      <p:cBhvr additive="base">
                                        <p:cTn id="27"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41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 calcmode="lin" valueType="num">
                                      <p:cBhvr additive="base">
                                        <p:cTn id="31"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3" presetClass="entr" presetSubtype="10" fill="hold" nodeType="afterEffect">
                                  <p:stCondLst>
                                    <p:cond delay="0"/>
                                  </p:stCondLst>
                                  <p:childTnLst>
                                    <p:set>
                                      <p:cBhvr>
                                        <p:cTn id="35" dur="1" fill="hold">
                                          <p:stCondLst>
                                            <p:cond delay="0"/>
                                          </p:stCondLst>
                                        </p:cTn>
                                        <p:tgtEl>
                                          <p:spTgt spid="17413"/>
                                        </p:tgtEl>
                                        <p:attrNameLst>
                                          <p:attrName>style.visibility</p:attrName>
                                        </p:attrNameLst>
                                      </p:cBhvr>
                                      <p:to>
                                        <p:strVal val="visible"/>
                                      </p:to>
                                    </p:set>
                                    <p:animEffect transition="in" filter="blinds(horizontal)">
                                      <p:cBhvr>
                                        <p:cTn id="36" dur="500"/>
                                        <p:tgtEl>
                                          <p:spTgt spid="17413"/>
                                        </p:tgtEl>
                                      </p:cBhvr>
                                    </p:animEffect>
                                  </p:childTnLst>
                                </p:cTn>
                              </p:par>
                              <p:par>
                                <p:cTn id="37" presetID="3" presetClass="entr" presetSubtype="10" fill="hold" nodeType="withEffect">
                                  <p:stCondLst>
                                    <p:cond delay="0"/>
                                  </p:stCondLst>
                                  <p:childTnLst>
                                    <p:set>
                                      <p:cBhvr>
                                        <p:cTn id="38" dur="1" fill="hold">
                                          <p:stCondLst>
                                            <p:cond delay="0"/>
                                          </p:stCondLst>
                                        </p:cTn>
                                        <p:tgtEl>
                                          <p:spTgt spid="17412"/>
                                        </p:tgtEl>
                                        <p:attrNameLst>
                                          <p:attrName>style.visibility</p:attrName>
                                        </p:attrNameLst>
                                      </p:cBhvr>
                                      <p:to>
                                        <p:strVal val="visible"/>
                                      </p:to>
                                    </p:set>
                                    <p:animEffect transition="in" filter="blinds(horizontal)">
                                      <p:cBhvr>
                                        <p:cTn id="39" dur="500"/>
                                        <p:tgtEl>
                                          <p:spTgt spid="17412"/>
                                        </p:tgtEl>
                                      </p:cBhvr>
                                    </p:animEffect>
                                  </p:childTnLst>
                                </p:cTn>
                              </p:par>
                            </p:childTnLst>
                          </p:cTn>
                        </p:par>
                        <p:par>
                          <p:cTn id="40" fill="hold">
                            <p:stCondLst>
                              <p:cond delay="1500"/>
                            </p:stCondLst>
                            <p:childTnLst>
                              <p:par>
                                <p:cTn id="41" presetID="3" presetClass="entr" presetSubtype="10" fill="hold" nodeType="afterEffect">
                                  <p:stCondLst>
                                    <p:cond delay="0"/>
                                  </p:stCondLst>
                                  <p:childTnLst>
                                    <p:set>
                                      <p:cBhvr>
                                        <p:cTn id="42" dur="1" fill="hold">
                                          <p:stCondLst>
                                            <p:cond delay="0"/>
                                          </p:stCondLst>
                                        </p:cTn>
                                        <p:tgtEl>
                                          <p:spTgt spid="17415"/>
                                        </p:tgtEl>
                                        <p:attrNameLst>
                                          <p:attrName>style.visibility</p:attrName>
                                        </p:attrNameLst>
                                      </p:cBhvr>
                                      <p:to>
                                        <p:strVal val="visible"/>
                                      </p:to>
                                    </p:set>
                                    <p:animEffect transition="in" filter="blinds(horizontal)">
                                      <p:cBhvr>
                                        <p:cTn id="43" dur="500"/>
                                        <p:tgtEl>
                                          <p:spTgt spid="17415"/>
                                        </p:tgtEl>
                                      </p:cBhvr>
                                    </p:animEffect>
                                  </p:childTnLst>
                                </p:cTn>
                              </p:par>
                              <p:par>
                                <p:cTn id="44" presetID="3" presetClass="entr" presetSubtype="10" fill="hold" nodeType="withEffect">
                                  <p:stCondLst>
                                    <p:cond delay="0"/>
                                  </p:stCondLst>
                                  <p:childTnLst>
                                    <p:set>
                                      <p:cBhvr>
                                        <p:cTn id="45" dur="1" fill="hold">
                                          <p:stCondLst>
                                            <p:cond delay="0"/>
                                          </p:stCondLst>
                                        </p:cTn>
                                        <p:tgtEl>
                                          <p:spTgt spid="17414"/>
                                        </p:tgtEl>
                                        <p:attrNameLst>
                                          <p:attrName>style.visibility</p:attrName>
                                        </p:attrNameLst>
                                      </p:cBhvr>
                                      <p:to>
                                        <p:strVal val="visible"/>
                                      </p:to>
                                    </p:set>
                                    <p:animEffect transition="in" filter="blinds(horizontal)">
                                      <p:cBhvr>
                                        <p:cTn id="4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Cold and Heat Application</a:t>
            </a:r>
          </a:p>
        </p:txBody>
      </p:sp>
      <p:sp>
        <p:nvSpPr>
          <p:cNvPr id="3" name="Content Placeholder 2"/>
          <p:cNvSpPr>
            <a:spLocks noGrp="1"/>
          </p:cNvSpPr>
          <p:nvPr>
            <p:ph idx="1"/>
          </p:nvPr>
        </p:nvSpPr>
        <p:spPr>
          <a:xfrm>
            <a:off x="685800" y="1643063"/>
            <a:ext cx="7772400" cy="4857750"/>
          </a:xfrm>
        </p:spPr>
        <p:txBody>
          <a:bodyPr/>
          <a:lstStyle/>
          <a:p>
            <a:pPr algn="ctr">
              <a:buFontTx/>
              <a:buNone/>
            </a:pPr>
            <a:r>
              <a:rPr lang="en-US" u="sng" smtClean="0">
                <a:solidFill>
                  <a:srgbClr val="FF0000"/>
                </a:solidFill>
                <a:latin typeface="Comic Sans MS" pitchFamily="66" charset="0"/>
              </a:rPr>
              <a:t>Cold Application</a:t>
            </a:r>
          </a:p>
          <a:p>
            <a:pPr algn="ctr">
              <a:buFontTx/>
              <a:buNone/>
            </a:pPr>
            <a:endParaRPr lang="en-US" sz="1200" u="sng" smtClean="0">
              <a:solidFill>
                <a:srgbClr val="FF0000"/>
              </a:solidFill>
              <a:latin typeface="Comic Sans MS" pitchFamily="66" charset="0"/>
            </a:endParaRPr>
          </a:p>
          <a:p>
            <a:pPr>
              <a:buFontTx/>
              <a:buNone/>
            </a:pPr>
            <a:r>
              <a:rPr lang="en-US" b="1" i="1" smtClean="0"/>
              <a:t>When to use cold</a:t>
            </a:r>
            <a:endParaRPr lang="en-US" smtClean="0"/>
          </a:p>
          <a:p>
            <a:r>
              <a:rPr lang="en-US" smtClean="0"/>
              <a:t> Acute and severe injuries – from the moment of the injuring up to 3 days after</a:t>
            </a:r>
          </a:p>
          <a:p>
            <a:r>
              <a:rPr lang="en-US" smtClean="0"/>
              <a:t>Sprains, strains and bruises</a:t>
            </a:r>
          </a:p>
          <a:p>
            <a:r>
              <a:rPr lang="en-US" smtClean="0"/>
              <a:t> Repetitive use conditions/Overuse injuries </a:t>
            </a:r>
          </a:p>
          <a:p>
            <a:r>
              <a:rPr lang="en-US" smtClean="0"/>
              <a:t>During exercise in hot environment - cool down with fans, ice packs and cold towels</a:t>
            </a:r>
          </a:p>
          <a:p>
            <a:endParaRPr lang="en-US" u="sng" smtClean="0">
              <a:solidFill>
                <a:srgbClr val="FF0000"/>
              </a:solidFill>
            </a:endParaRPr>
          </a:p>
          <a:p>
            <a:endParaRPr lang="en-US" u="sng"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Cold Application Cont…</a:t>
            </a:r>
          </a:p>
        </p:txBody>
      </p:sp>
      <p:sp>
        <p:nvSpPr>
          <p:cNvPr id="3" name="Content Placeholder 2"/>
          <p:cNvSpPr>
            <a:spLocks noGrp="1"/>
          </p:cNvSpPr>
          <p:nvPr>
            <p:ph idx="1"/>
          </p:nvPr>
        </p:nvSpPr>
        <p:spPr>
          <a:xfrm>
            <a:off x="500063" y="1428750"/>
            <a:ext cx="8286750" cy="5072063"/>
          </a:xfrm>
        </p:spPr>
        <p:txBody>
          <a:bodyPr/>
          <a:lstStyle/>
          <a:p>
            <a:pPr algn="ctr">
              <a:buFontTx/>
              <a:buNone/>
            </a:pPr>
            <a:endParaRPr lang="en-US" sz="1200" u="sng" smtClean="0">
              <a:solidFill>
                <a:srgbClr val="FF0000"/>
              </a:solidFill>
              <a:latin typeface="Comic Sans MS" pitchFamily="66" charset="0"/>
            </a:endParaRPr>
          </a:p>
          <a:p>
            <a:pPr>
              <a:buFontTx/>
              <a:buNone/>
            </a:pPr>
            <a:r>
              <a:rPr lang="en-US" b="1" i="1" smtClean="0">
                <a:solidFill>
                  <a:srgbClr val="FF0000"/>
                </a:solidFill>
              </a:rPr>
              <a:t>What does cold do?</a:t>
            </a:r>
            <a:endParaRPr lang="en-US" i="1" smtClean="0">
              <a:solidFill>
                <a:srgbClr val="FF0000"/>
              </a:solidFill>
            </a:endParaRPr>
          </a:p>
          <a:p>
            <a:r>
              <a:rPr lang="en-US" sz="2500" smtClean="0">
                <a:latin typeface="Comic Sans MS" pitchFamily="66" charset="0"/>
              </a:rPr>
              <a:t>When applied locally (to affected area) it reduces the temperature of the skin, then the muscles and joints</a:t>
            </a:r>
          </a:p>
          <a:p>
            <a:r>
              <a:rPr lang="en-US" sz="2500" smtClean="0">
                <a:latin typeface="Comic Sans MS" pitchFamily="66" charset="0"/>
              </a:rPr>
              <a:t>Effect may last up to 45 minutes after cold source is removed</a:t>
            </a:r>
          </a:p>
          <a:p>
            <a:r>
              <a:rPr lang="en-US" sz="2500" smtClean="0">
                <a:latin typeface="Comic Sans MS" pitchFamily="66" charset="0"/>
              </a:rPr>
              <a:t>Restricts blood flow to the area by narrowing the blood vessels (vasoconstriction)</a:t>
            </a:r>
          </a:p>
          <a:p>
            <a:r>
              <a:rPr lang="en-US" sz="2500" smtClean="0">
                <a:latin typeface="Comic Sans MS" pitchFamily="66" charset="0"/>
              </a:rPr>
              <a:t>Decrease inflammation, swelling and muscle spasm</a:t>
            </a:r>
          </a:p>
          <a:p>
            <a:r>
              <a:rPr lang="en-US" sz="2500" smtClean="0">
                <a:latin typeface="Comic Sans MS" pitchFamily="66" charset="0"/>
              </a:rPr>
              <a:t>Reduces bleeding</a:t>
            </a:r>
          </a:p>
          <a:p>
            <a:r>
              <a:rPr lang="en-US" sz="2500" smtClean="0">
                <a:latin typeface="Comic Sans MS" pitchFamily="66" charset="0"/>
              </a:rPr>
              <a:t>Decreases pain</a:t>
            </a:r>
          </a:p>
          <a:p>
            <a:endParaRPr lang="en-US" sz="2400" u="sng" smtClean="0">
              <a:solidFill>
                <a:srgbClr val="FF0000"/>
              </a:solidFill>
              <a:latin typeface="Comic Sans MS" pitchFamily="66" charset="0"/>
            </a:endParaRPr>
          </a:p>
          <a:p>
            <a:endParaRPr lang="en-US" sz="2400" u="sng" smtClean="0">
              <a:solidFill>
                <a:srgbClr val="FF00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6500"/>
                            </p:stCondLst>
                            <p:childTnLst>
                              <p:par>
                                <p:cTn id="39" presetID="2" presetClass="entr" presetSubtype="4"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Cold and Heat Application</a:t>
            </a:r>
          </a:p>
        </p:txBody>
      </p:sp>
      <p:sp>
        <p:nvSpPr>
          <p:cNvPr id="3" name="Content Placeholder 2"/>
          <p:cNvSpPr>
            <a:spLocks noGrp="1"/>
          </p:cNvSpPr>
          <p:nvPr>
            <p:ph idx="1"/>
          </p:nvPr>
        </p:nvSpPr>
        <p:spPr>
          <a:xfrm>
            <a:off x="685800" y="1643063"/>
            <a:ext cx="7772400" cy="4857750"/>
          </a:xfrm>
        </p:spPr>
        <p:txBody>
          <a:bodyPr/>
          <a:lstStyle/>
          <a:p>
            <a:pPr algn="ctr">
              <a:buFontTx/>
              <a:buNone/>
            </a:pPr>
            <a:r>
              <a:rPr lang="en-US" u="sng" smtClean="0">
                <a:solidFill>
                  <a:srgbClr val="FF0000"/>
                </a:solidFill>
                <a:latin typeface="Comic Sans MS" pitchFamily="66" charset="0"/>
              </a:rPr>
              <a:t>Heat Application</a:t>
            </a:r>
          </a:p>
          <a:p>
            <a:pPr algn="ctr">
              <a:buFontTx/>
              <a:buNone/>
            </a:pPr>
            <a:endParaRPr lang="en-US" sz="1200" u="sng" smtClean="0">
              <a:solidFill>
                <a:srgbClr val="FF0000"/>
              </a:solidFill>
              <a:latin typeface="Comic Sans MS" pitchFamily="66" charset="0"/>
            </a:endParaRPr>
          </a:p>
          <a:p>
            <a:pPr>
              <a:buFontTx/>
              <a:buNone/>
            </a:pPr>
            <a:r>
              <a:rPr lang="en-US" b="1" i="1" smtClean="0"/>
              <a:t>When to use Heat</a:t>
            </a:r>
          </a:p>
          <a:p>
            <a:pPr>
              <a:buFontTx/>
              <a:buNone/>
            </a:pPr>
            <a:endParaRPr lang="en-US" sz="1000" b="1" i="1" smtClean="0"/>
          </a:p>
          <a:p>
            <a:r>
              <a:rPr lang="en-US" smtClean="0"/>
              <a:t>With chronic injuries - two weeks or more and have persisted for a length of time</a:t>
            </a:r>
          </a:p>
          <a:p>
            <a:r>
              <a:rPr lang="en-US" smtClean="0"/>
              <a:t>For relaxation (baths)</a:t>
            </a:r>
          </a:p>
          <a:p>
            <a:r>
              <a:rPr lang="en-US" smtClean="0"/>
              <a:t>Before deep stretching</a:t>
            </a:r>
          </a:p>
          <a:p>
            <a:r>
              <a:rPr lang="en-US" smtClean="0"/>
              <a:t>Before exercise to warm the muscles</a:t>
            </a:r>
          </a:p>
          <a:p>
            <a:endParaRPr lang="en-US" u="sng" smtClean="0">
              <a:solidFill>
                <a:srgbClr val="FF0000"/>
              </a:solidFill>
            </a:endParaRPr>
          </a:p>
          <a:p>
            <a:endParaRPr lang="en-US" u="sng"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2" presetClass="entr" presetSubtype="4"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Heat Application Cont…</a:t>
            </a:r>
          </a:p>
        </p:txBody>
      </p:sp>
      <p:sp>
        <p:nvSpPr>
          <p:cNvPr id="3" name="Content Placeholder 2"/>
          <p:cNvSpPr>
            <a:spLocks noGrp="1"/>
          </p:cNvSpPr>
          <p:nvPr>
            <p:ph idx="1"/>
          </p:nvPr>
        </p:nvSpPr>
        <p:spPr>
          <a:xfrm>
            <a:off x="500063" y="1428750"/>
            <a:ext cx="8286750" cy="5072063"/>
          </a:xfrm>
        </p:spPr>
        <p:txBody>
          <a:bodyPr/>
          <a:lstStyle/>
          <a:p>
            <a:pPr algn="ctr">
              <a:buFontTx/>
              <a:buNone/>
            </a:pPr>
            <a:endParaRPr lang="en-US" sz="1200" u="sng" smtClean="0">
              <a:solidFill>
                <a:srgbClr val="FF0000"/>
              </a:solidFill>
              <a:latin typeface="Comic Sans MS" pitchFamily="66" charset="0"/>
            </a:endParaRPr>
          </a:p>
          <a:p>
            <a:pPr>
              <a:buFontTx/>
              <a:buNone/>
            </a:pPr>
            <a:r>
              <a:rPr lang="en-US" b="1" i="1" smtClean="0">
                <a:solidFill>
                  <a:srgbClr val="FF0000"/>
                </a:solidFill>
              </a:rPr>
              <a:t>What does Heat do?</a:t>
            </a:r>
            <a:endParaRPr lang="en-US" i="1" smtClean="0">
              <a:solidFill>
                <a:srgbClr val="FF0000"/>
              </a:solidFill>
            </a:endParaRPr>
          </a:p>
          <a:p>
            <a:r>
              <a:rPr lang="en-US" sz="2600" smtClean="0">
                <a:latin typeface="Comic Sans MS" pitchFamily="66" charset="0"/>
              </a:rPr>
              <a:t>When applied to affected area it increases the temperature of the skin and muscle tissue</a:t>
            </a:r>
          </a:p>
          <a:p>
            <a:r>
              <a:rPr lang="en-US" sz="2600" smtClean="0">
                <a:latin typeface="Comic Sans MS" pitchFamily="66" charset="0"/>
              </a:rPr>
              <a:t>Effect may persist for up to 1 hour after the source is removed</a:t>
            </a:r>
          </a:p>
          <a:p>
            <a:r>
              <a:rPr lang="en-US" sz="2600" smtClean="0">
                <a:latin typeface="Comic Sans MS" pitchFamily="66" charset="0"/>
              </a:rPr>
              <a:t>Blood vessels open-up (dilate) and increases blood flow to tissues below heat source</a:t>
            </a:r>
          </a:p>
          <a:p>
            <a:r>
              <a:rPr lang="en-US" sz="2600" smtClean="0">
                <a:latin typeface="Comic Sans MS" pitchFamily="66" charset="0"/>
              </a:rPr>
              <a:t>Increased local cellular activity (metabolism) and sweat production</a:t>
            </a:r>
          </a:p>
          <a:p>
            <a:r>
              <a:rPr lang="en-US" sz="2600" smtClean="0">
                <a:latin typeface="Comic Sans MS" pitchFamily="66" charset="0"/>
              </a:rPr>
              <a:t>Reduces stiffness, tissues become more flexible</a:t>
            </a:r>
          </a:p>
          <a:p>
            <a:endParaRPr lang="en-US" sz="2400" u="sng" smtClean="0">
              <a:solidFill>
                <a:srgbClr val="FF0000"/>
              </a:solidFill>
              <a:latin typeface="Comic Sans MS" pitchFamily="66" charset="0"/>
            </a:endParaRPr>
          </a:p>
          <a:p>
            <a:endParaRPr lang="en-US" sz="2400" u="sng" smtClean="0">
              <a:solidFill>
                <a:srgbClr val="FF00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r>
              <a:rPr lang="en-US" smtClean="0"/>
              <a:t>Rehabilitation</a:t>
            </a:r>
          </a:p>
        </p:txBody>
      </p:sp>
      <p:sp>
        <p:nvSpPr>
          <p:cNvPr id="7" name="Rounded Rectangle 6"/>
          <p:cNvSpPr/>
          <p:nvPr/>
        </p:nvSpPr>
        <p:spPr bwMode="auto">
          <a:xfrm>
            <a:off x="357188" y="2214563"/>
            <a:ext cx="8358187" cy="3857625"/>
          </a:xfrm>
          <a:prstGeom prst="roundRect">
            <a:avLst/>
          </a:prstGeom>
          <a:solidFill>
            <a:schemeClr val="accent6">
              <a:lumMod val="40000"/>
              <a:lumOff val="60000"/>
            </a:schemeClr>
          </a:solidFill>
          <a:ln w="0" cap="flat" cmpd="sng" algn="ctr">
            <a:solidFill>
              <a:srgbClr val="424242"/>
            </a:solidFill>
            <a:prstDash val="solid"/>
            <a:round/>
            <a:headEnd type="none" w="med" len="med"/>
            <a:tailEnd type="none" w="med" len="med"/>
          </a:ln>
          <a:effectLst/>
        </p:spPr>
        <p:txBody>
          <a:bodyPr/>
          <a:lstStyle/>
          <a:p>
            <a:pPr>
              <a:defRPr/>
            </a:pPr>
            <a:endParaRPr lang="en-US" dirty="0">
              <a:solidFill>
                <a:schemeClr val="accent1">
                  <a:lumMod val="50000"/>
                </a:schemeClr>
              </a:solidFill>
            </a:endParaRPr>
          </a:p>
        </p:txBody>
      </p:sp>
      <p:sp>
        <p:nvSpPr>
          <p:cNvPr id="8" name="Rectangle 4"/>
          <p:cNvSpPr>
            <a:spLocks noChangeArrowheads="1"/>
          </p:cNvSpPr>
          <p:nvPr/>
        </p:nvSpPr>
        <p:spPr bwMode="auto">
          <a:xfrm>
            <a:off x="500063" y="1928813"/>
            <a:ext cx="8072437" cy="4524375"/>
          </a:xfrm>
          <a:prstGeom prst="rect">
            <a:avLst/>
          </a:prstGeom>
          <a:noFill/>
          <a:ln w="9525">
            <a:noFill/>
            <a:miter lim="800000"/>
            <a:headEnd/>
            <a:tailEnd/>
          </a:ln>
        </p:spPr>
        <p:txBody>
          <a:bodyPr>
            <a:spAutoFit/>
          </a:bodyPr>
          <a:lstStyle/>
          <a:p>
            <a:pPr algn="just">
              <a:spcBef>
                <a:spcPct val="50000"/>
              </a:spcBef>
            </a:pPr>
            <a:endParaRPr lang="en-US" sz="3600" b="1">
              <a:solidFill>
                <a:srgbClr val="C00000"/>
              </a:solidFill>
              <a:latin typeface="Tw Cen MT" pitchFamily="34" charset="0"/>
            </a:endParaRPr>
          </a:p>
          <a:p>
            <a:pPr algn="just">
              <a:spcBef>
                <a:spcPct val="50000"/>
              </a:spcBef>
            </a:pPr>
            <a:r>
              <a:rPr lang="en-US" sz="3600" b="1">
                <a:solidFill>
                  <a:srgbClr val="C00000"/>
                </a:solidFill>
                <a:latin typeface="Tw Cen MT" pitchFamily="34" charset="0"/>
              </a:rPr>
              <a:t>The combined and coordinated use of medical, social, psychological and vocational measures for training and retraining the individuals to the highest possible level of functional ability.</a:t>
            </a:r>
          </a:p>
          <a:p>
            <a:pPr algn="just">
              <a:spcBef>
                <a:spcPct val="50000"/>
              </a:spcBef>
            </a:pPr>
            <a:endParaRPr lang="en-US" sz="3600" b="1" u="sng">
              <a:solidFill>
                <a:srgbClr val="C00000"/>
              </a:solidFill>
              <a:latin typeface="Tw Cen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r>
              <a:rPr lang="en-US" smtClean="0"/>
              <a:t>Rehabilitation</a:t>
            </a:r>
          </a:p>
        </p:txBody>
      </p:sp>
      <p:sp>
        <p:nvSpPr>
          <p:cNvPr id="30723" name="Rectangle 4"/>
          <p:cNvSpPr>
            <a:spLocks noChangeArrowheads="1"/>
          </p:cNvSpPr>
          <p:nvPr/>
        </p:nvSpPr>
        <p:spPr bwMode="auto">
          <a:xfrm>
            <a:off x="500063" y="2786063"/>
            <a:ext cx="8072437" cy="1477962"/>
          </a:xfrm>
          <a:prstGeom prst="rect">
            <a:avLst/>
          </a:prstGeom>
          <a:noFill/>
          <a:ln w="9525">
            <a:noFill/>
            <a:miter lim="800000"/>
            <a:headEnd/>
            <a:tailEnd/>
          </a:ln>
        </p:spPr>
        <p:txBody>
          <a:bodyPr>
            <a:spAutoFit/>
          </a:bodyPr>
          <a:lstStyle/>
          <a:p>
            <a:pPr algn="just">
              <a:spcBef>
                <a:spcPct val="50000"/>
              </a:spcBef>
            </a:pPr>
            <a:endParaRPr lang="en-US" sz="3600" b="1">
              <a:solidFill>
                <a:srgbClr val="C00000"/>
              </a:solidFill>
              <a:latin typeface="Tw Cen MT" pitchFamily="34" charset="0"/>
            </a:endParaRPr>
          </a:p>
          <a:p>
            <a:pPr algn="just">
              <a:spcBef>
                <a:spcPct val="50000"/>
              </a:spcBef>
            </a:pPr>
            <a:endParaRPr lang="en-US" sz="3600" b="1" u="sng">
              <a:solidFill>
                <a:srgbClr val="C00000"/>
              </a:solidFill>
              <a:latin typeface="Tw Cen MT" pitchFamily="34" charset="0"/>
            </a:endParaRPr>
          </a:p>
        </p:txBody>
      </p:sp>
      <p:sp>
        <p:nvSpPr>
          <p:cNvPr id="5" name="Oval 4"/>
          <p:cNvSpPr/>
          <p:nvPr/>
        </p:nvSpPr>
        <p:spPr bwMode="auto">
          <a:xfrm>
            <a:off x="6143625" y="3643313"/>
            <a:ext cx="2571750" cy="2143125"/>
          </a:xfrm>
          <a:prstGeom prst="ellipse">
            <a:avLst/>
          </a:prstGeom>
          <a:solidFill>
            <a:schemeClr val="bg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a:p>
            <a:pPr>
              <a:defRPr/>
            </a:pPr>
            <a:r>
              <a:rPr lang="en-US" dirty="0"/>
              <a:t>Management of  Injuries</a:t>
            </a:r>
          </a:p>
          <a:p>
            <a:pPr>
              <a:defRPr/>
            </a:pPr>
            <a:endParaRPr lang="en-US" dirty="0">
              <a:solidFill>
                <a:schemeClr val="tx1"/>
              </a:solidFill>
              <a:latin typeface="Times New Roman" pitchFamily="18" charset="0"/>
            </a:endParaRPr>
          </a:p>
        </p:txBody>
      </p:sp>
      <p:sp>
        <p:nvSpPr>
          <p:cNvPr id="6" name="Rounded Rectangle 5"/>
          <p:cNvSpPr>
            <a:spLocks noChangeArrowheads="1"/>
          </p:cNvSpPr>
          <p:nvPr/>
        </p:nvSpPr>
        <p:spPr bwMode="auto">
          <a:xfrm>
            <a:off x="571500" y="2071688"/>
            <a:ext cx="8143875" cy="714375"/>
          </a:xfrm>
          <a:prstGeom prst="roundRect">
            <a:avLst>
              <a:gd name="adj" fmla="val 16667"/>
            </a:avLst>
          </a:prstGeom>
          <a:solidFill>
            <a:schemeClr val="accent1"/>
          </a:solidFill>
          <a:ln w="0" algn="ctr">
            <a:solidFill>
              <a:srgbClr val="424242"/>
            </a:solidFill>
            <a:round/>
            <a:headEnd/>
            <a:tailEnd/>
          </a:ln>
        </p:spPr>
        <p:txBody>
          <a:bodyPr/>
          <a:lstStyle/>
          <a:p>
            <a:r>
              <a:rPr lang="en-US" sz="3200" b="1">
                <a:solidFill>
                  <a:srgbClr val="C00000"/>
                </a:solidFill>
              </a:rPr>
              <a:t>Rehabilitation Principle for Sports Injuries</a:t>
            </a:r>
          </a:p>
        </p:txBody>
      </p:sp>
      <p:sp>
        <p:nvSpPr>
          <p:cNvPr id="10" name="Oval 9"/>
          <p:cNvSpPr/>
          <p:nvPr/>
        </p:nvSpPr>
        <p:spPr bwMode="auto">
          <a:xfrm>
            <a:off x="3143250" y="3714750"/>
            <a:ext cx="2428875" cy="2214563"/>
          </a:xfrm>
          <a:prstGeom prst="ellipse">
            <a:avLst/>
          </a:prstGeom>
          <a:solidFill>
            <a:schemeClr val="bg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a:p>
            <a:pPr>
              <a:defRPr/>
            </a:pPr>
            <a:r>
              <a:rPr lang="en-US" dirty="0"/>
              <a:t>Grading of Injuries</a:t>
            </a:r>
          </a:p>
        </p:txBody>
      </p:sp>
      <p:sp>
        <p:nvSpPr>
          <p:cNvPr id="11" name="Oval 10"/>
          <p:cNvSpPr/>
          <p:nvPr/>
        </p:nvSpPr>
        <p:spPr bwMode="auto">
          <a:xfrm>
            <a:off x="357188" y="3714750"/>
            <a:ext cx="2286000" cy="2214563"/>
          </a:xfrm>
          <a:prstGeom prst="ellipse">
            <a:avLst/>
          </a:prstGeom>
          <a:solidFill>
            <a:schemeClr val="bg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a:p>
            <a:pPr>
              <a:defRPr/>
            </a:pPr>
            <a:r>
              <a:rPr lang="en-US" dirty="0"/>
              <a:t>Diagnosis of Injuries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1000"/>
                                        <p:tgtEl>
                                          <p:spTgt spid="102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1+#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5" grpId="0" animBg="1"/>
      <p:bldP spid="6"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Rehabilitation Cont…</a:t>
            </a:r>
          </a:p>
        </p:txBody>
      </p:sp>
      <p:sp>
        <p:nvSpPr>
          <p:cNvPr id="3" name="Content Placeholder 2"/>
          <p:cNvSpPr>
            <a:spLocks noGrp="1"/>
          </p:cNvSpPr>
          <p:nvPr>
            <p:ph idx="1"/>
          </p:nvPr>
        </p:nvSpPr>
        <p:spPr>
          <a:xfrm>
            <a:off x="500063" y="1428750"/>
            <a:ext cx="4500562" cy="5072063"/>
          </a:xfrm>
        </p:spPr>
        <p:txBody>
          <a:bodyPr/>
          <a:lstStyle/>
          <a:p>
            <a:pPr algn="ctr">
              <a:buFontTx/>
              <a:buNone/>
            </a:pPr>
            <a:endParaRPr lang="en-US" sz="1200" u="sng" smtClean="0">
              <a:solidFill>
                <a:srgbClr val="FF0000"/>
              </a:solidFill>
              <a:latin typeface="Comic Sans MS" pitchFamily="66" charset="0"/>
            </a:endParaRPr>
          </a:p>
          <a:p>
            <a:pPr>
              <a:buFontTx/>
              <a:buNone/>
            </a:pPr>
            <a:r>
              <a:rPr lang="en-US" b="1" smtClean="0">
                <a:solidFill>
                  <a:srgbClr val="C00000"/>
                </a:solidFill>
              </a:rPr>
              <a:t>Diagnosis of injuries –</a:t>
            </a:r>
          </a:p>
          <a:p>
            <a:pPr>
              <a:buFontTx/>
              <a:buNone/>
            </a:pPr>
            <a:endParaRPr lang="en-US" sz="1200" b="1" smtClean="0">
              <a:solidFill>
                <a:srgbClr val="C00000"/>
              </a:solidFill>
            </a:endParaRPr>
          </a:p>
          <a:p>
            <a:r>
              <a:rPr lang="en-US" sz="2800" smtClean="0">
                <a:latin typeface="Comic Sans MS" pitchFamily="66" charset="0"/>
              </a:rPr>
              <a:t>By the use of  proper physical examination.</a:t>
            </a:r>
          </a:p>
          <a:p>
            <a:pPr>
              <a:buFontTx/>
              <a:buNone/>
            </a:pPr>
            <a:r>
              <a:rPr lang="en-US" sz="2800" smtClean="0">
                <a:latin typeface="Comic Sans MS" pitchFamily="66" charset="0"/>
              </a:rPr>
              <a:t> </a:t>
            </a:r>
          </a:p>
          <a:p>
            <a:r>
              <a:rPr lang="en-US" sz="2800" smtClean="0">
                <a:latin typeface="Comic Sans MS" pitchFamily="66" charset="0"/>
              </a:rPr>
              <a:t>Conducting required investigations.</a:t>
            </a:r>
          </a:p>
          <a:p>
            <a:pPr>
              <a:buFontTx/>
              <a:buNone/>
            </a:pPr>
            <a:endParaRPr lang="en-US" sz="2800" smtClean="0">
              <a:latin typeface="Comic Sans MS" pitchFamily="66" charset="0"/>
            </a:endParaRPr>
          </a:p>
          <a:p>
            <a:r>
              <a:rPr lang="en-US" sz="2800" smtClean="0">
                <a:latin typeface="Comic Sans MS" pitchFamily="66" charset="0"/>
              </a:rPr>
              <a:t>Finding out any previous history of injuries.</a:t>
            </a:r>
          </a:p>
        </p:txBody>
      </p:sp>
      <p:pic>
        <p:nvPicPr>
          <p:cNvPr id="4" name="Picture 3" descr="2-615x240.jpg"/>
          <p:cNvPicPr>
            <a:picLocks noChangeAspect="1"/>
          </p:cNvPicPr>
          <p:nvPr/>
        </p:nvPicPr>
        <p:blipFill>
          <a:blip r:embed="rId2" cstate="print"/>
          <a:srcRect/>
          <a:stretch>
            <a:fillRect/>
          </a:stretch>
        </p:blipFill>
        <p:spPr bwMode="auto">
          <a:xfrm>
            <a:off x="5000625" y="2071688"/>
            <a:ext cx="3924300" cy="1643062"/>
          </a:xfrm>
          <a:prstGeom prst="rect">
            <a:avLst/>
          </a:prstGeom>
          <a:noFill/>
          <a:ln w="9525">
            <a:noFill/>
            <a:miter lim="800000"/>
            <a:headEnd/>
            <a:tailEnd/>
          </a:ln>
        </p:spPr>
      </p:pic>
      <p:pic>
        <p:nvPicPr>
          <p:cNvPr id="5" name="Picture 4" descr="Foot-x-rays.jpg"/>
          <p:cNvPicPr>
            <a:picLocks noChangeAspect="1"/>
          </p:cNvPicPr>
          <p:nvPr/>
        </p:nvPicPr>
        <p:blipFill>
          <a:blip r:embed="rId3" cstate="print"/>
          <a:srcRect/>
          <a:stretch>
            <a:fillRect/>
          </a:stretch>
        </p:blipFill>
        <p:spPr bwMode="auto">
          <a:xfrm>
            <a:off x="5000625" y="3786188"/>
            <a:ext cx="3929063" cy="1571625"/>
          </a:xfrm>
          <a:prstGeom prst="rect">
            <a:avLst/>
          </a:prstGeom>
          <a:noFill/>
          <a:ln w="9525">
            <a:noFill/>
            <a:miter lim="800000"/>
            <a:headEnd/>
            <a:tailEnd/>
          </a:ln>
        </p:spPr>
      </p:pic>
      <p:pic>
        <p:nvPicPr>
          <p:cNvPr id="6" name="Picture 5" descr="l.jpg"/>
          <p:cNvPicPr>
            <a:picLocks noChangeAspect="1"/>
          </p:cNvPicPr>
          <p:nvPr/>
        </p:nvPicPr>
        <p:blipFill>
          <a:blip r:embed="rId4" cstate="print"/>
          <a:srcRect/>
          <a:stretch>
            <a:fillRect/>
          </a:stretch>
        </p:blipFill>
        <p:spPr bwMode="auto">
          <a:xfrm>
            <a:off x="5000625" y="5381625"/>
            <a:ext cx="3929063" cy="1476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3"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1+#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Rehabilitation Cont…</a:t>
            </a:r>
          </a:p>
        </p:txBody>
      </p:sp>
      <p:sp>
        <p:nvSpPr>
          <p:cNvPr id="3" name="Content Placeholder 2"/>
          <p:cNvSpPr>
            <a:spLocks noGrp="1"/>
          </p:cNvSpPr>
          <p:nvPr>
            <p:ph idx="1"/>
          </p:nvPr>
        </p:nvSpPr>
        <p:spPr>
          <a:xfrm>
            <a:off x="500063" y="1428750"/>
            <a:ext cx="4714875" cy="5072063"/>
          </a:xfrm>
        </p:spPr>
        <p:txBody>
          <a:bodyPr/>
          <a:lstStyle/>
          <a:p>
            <a:pPr algn="ctr">
              <a:buFontTx/>
              <a:buNone/>
            </a:pPr>
            <a:endParaRPr lang="en-US" sz="1200" u="sng" smtClean="0">
              <a:solidFill>
                <a:srgbClr val="FF0000"/>
              </a:solidFill>
              <a:latin typeface="Comic Sans MS" pitchFamily="66" charset="0"/>
            </a:endParaRPr>
          </a:p>
          <a:p>
            <a:pPr>
              <a:buFontTx/>
              <a:buNone/>
            </a:pPr>
            <a:r>
              <a:rPr lang="en-US" b="1" smtClean="0">
                <a:solidFill>
                  <a:srgbClr val="C00000"/>
                </a:solidFill>
              </a:rPr>
              <a:t>Grading of injuries –</a:t>
            </a:r>
          </a:p>
          <a:p>
            <a:pPr>
              <a:buFontTx/>
              <a:buNone/>
            </a:pPr>
            <a:endParaRPr lang="en-US" sz="1200" b="1" smtClean="0">
              <a:solidFill>
                <a:srgbClr val="C00000"/>
              </a:solidFill>
            </a:endParaRPr>
          </a:p>
          <a:p>
            <a:r>
              <a:rPr lang="en-US" sz="2800" smtClean="0">
                <a:latin typeface="Comic Sans MS" pitchFamily="66" charset="0"/>
              </a:rPr>
              <a:t>Involves assessing the level of disability (Based on Symptoms)</a:t>
            </a:r>
          </a:p>
          <a:p>
            <a:r>
              <a:rPr lang="en-US" sz="2800" smtClean="0">
                <a:latin typeface="Comic Sans MS" pitchFamily="66" charset="0"/>
              </a:rPr>
              <a:t>Previous state of fitness or ability to return to normal activity</a:t>
            </a:r>
          </a:p>
          <a:p>
            <a:r>
              <a:rPr lang="en-US" sz="2800" smtClean="0">
                <a:latin typeface="Comic Sans MS" pitchFamily="66" charset="0"/>
              </a:rPr>
              <a:t>Role in the sports and his / her mental toughness</a:t>
            </a:r>
          </a:p>
        </p:txBody>
      </p:sp>
      <p:pic>
        <p:nvPicPr>
          <p:cNvPr id="4" name="Picture 3" descr="2-615x240.jpg"/>
          <p:cNvPicPr>
            <a:picLocks noChangeAspect="1"/>
          </p:cNvPicPr>
          <p:nvPr/>
        </p:nvPicPr>
        <p:blipFill>
          <a:blip r:embed="rId2" cstate="print"/>
          <a:srcRect/>
          <a:stretch>
            <a:fillRect/>
          </a:stretch>
        </p:blipFill>
        <p:spPr bwMode="auto">
          <a:xfrm>
            <a:off x="5143500" y="1952625"/>
            <a:ext cx="3822700" cy="1976438"/>
          </a:xfrm>
          <a:prstGeom prst="rect">
            <a:avLst/>
          </a:prstGeom>
          <a:noFill/>
          <a:ln w="9525">
            <a:noFill/>
            <a:miter lim="800000"/>
            <a:headEnd/>
            <a:tailEnd/>
          </a:ln>
        </p:spPr>
      </p:pic>
      <p:pic>
        <p:nvPicPr>
          <p:cNvPr id="5" name="Picture 4" descr="Foot-x-rays.jpg"/>
          <p:cNvPicPr>
            <a:picLocks noChangeAspect="1"/>
          </p:cNvPicPr>
          <p:nvPr/>
        </p:nvPicPr>
        <p:blipFill>
          <a:blip r:embed="rId3" cstate="print"/>
          <a:srcRect/>
          <a:stretch>
            <a:fillRect/>
          </a:stretch>
        </p:blipFill>
        <p:spPr bwMode="auto">
          <a:xfrm>
            <a:off x="5418138" y="4071938"/>
            <a:ext cx="3154362" cy="27860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3"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1000" fill="hold"/>
                                        <p:tgtEl>
                                          <p:spTgt spid="4"/>
                                        </p:tgtEl>
                                        <p:attrNameLst>
                                          <p:attrName>ppt_x</p:attrName>
                                        </p:attrNameLst>
                                      </p:cBhvr>
                                      <p:tavLst>
                                        <p:tav tm="0">
                                          <p:val>
                                            <p:strVal val="1+#ppt_w/2"/>
                                          </p:val>
                                        </p:tav>
                                        <p:tav tm="100000">
                                          <p:val>
                                            <p:strVal val="#ppt_x"/>
                                          </p:val>
                                        </p:tav>
                                      </p:tavLst>
                                    </p:anim>
                                    <p:anim calcmode="lin" valueType="num">
                                      <p:cBhvr additive="base">
                                        <p:cTn id="33" dur="1000" fill="hold"/>
                                        <p:tgtEl>
                                          <p:spTgt spid="4"/>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000" fill="hold"/>
                                        <p:tgtEl>
                                          <p:spTgt spid="5"/>
                                        </p:tgtEl>
                                        <p:attrNameLst>
                                          <p:attrName>ppt_x</p:attrName>
                                        </p:attrNameLst>
                                      </p:cBhvr>
                                      <p:tavLst>
                                        <p:tav tm="0">
                                          <p:val>
                                            <p:strVal val="1+#ppt_w/2"/>
                                          </p:val>
                                        </p:tav>
                                        <p:tav tm="100000">
                                          <p:val>
                                            <p:strVal val="#ppt_x"/>
                                          </p:val>
                                        </p:tav>
                                      </p:tavLst>
                                    </p:anim>
                                    <p:anim calcmode="lin" valueType="num">
                                      <p:cBhvr additive="base">
                                        <p:cTn id="37"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Rehabilitation Cont…</a:t>
            </a:r>
          </a:p>
        </p:txBody>
      </p:sp>
      <p:sp>
        <p:nvSpPr>
          <p:cNvPr id="3" name="Content Placeholder 2"/>
          <p:cNvSpPr>
            <a:spLocks noGrp="1"/>
          </p:cNvSpPr>
          <p:nvPr>
            <p:ph idx="1"/>
          </p:nvPr>
        </p:nvSpPr>
        <p:spPr>
          <a:xfrm>
            <a:off x="500063" y="1357313"/>
            <a:ext cx="8215312" cy="5072062"/>
          </a:xfrm>
        </p:spPr>
        <p:txBody>
          <a:bodyPr/>
          <a:lstStyle/>
          <a:p>
            <a:pPr algn="ctr">
              <a:buFontTx/>
              <a:buNone/>
            </a:pPr>
            <a:endParaRPr lang="en-US" sz="1200" u="sng" smtClean="0">
              <a:solidFill>
                <a:srgbClr val="FF0000"/>
              </a:solidFill>
              <a:latin typeface="Comic Sans MS" pitchFamily="66" charset="0"/>
            </a:endParaRPr>
          </a:p>
          <a:p>
            <a:pPr>
              <a:buFontTx/>
              <a:buNone/>
            </a:pPr>
            <a:r>
              <a:rPr lang="en-US" b="1" smtClean="0">
                <a:solidFill>
                  <a:srgbClr val="C00000"/>
                </a:solidFill>
              </a:rPr>
              <a:t>Management of injuries –</a:t>
            </a:r>
          </a:p>
          <a:p>
            <a:pPr>
              <a:buFontTx/>
              <a:buNone/>
            </a:pPr>
            <a:endParaRPr lang="en-US" sz="800" b="1" smtClean="0">
              <a:solidFill>
                <a:srgbClr val="C00000"/>
              </a:solidFill>
            </a:endParaRPr>
          </a:p>
          <a:p>
            <a:pPr eaLnBrk="1" hangingPunct="1">
              <a:spcAft>
                <a:spcPts val="600"/>
              </a:spcAft>
            </a:pPr>
            <a:r>
              <a:rPr lang="en-US" sz="2800" smtClean="0">
                <a:latin typeface="Comic Sans MS" pitchFamily="66" charset="0"/>
              </a:rPr>
              <a:t>Immediate management.</a:t>
            </a:r>
          </a:p>
          <a:p>
            <a:pPr eaLnBrk="1" hangingPunct="1">
              <a:spcAft>
                <a:spcPts val="600"/>
              </a:spcAft>
            </a:pPr>
            <a:r>
              <a:rPr lang="en-US" sz="2800" smtClean="0">
                <a:latin typeface="Comic Sans MS" pitchFamily="66" charset="0"/>
              </a:rPr>
              <a:t>Progressive active &amp; early mobilization.</a:t>
            </a:r>
          </a:p>
          <a:p>
            <a:pPr eaLnBrk="1" hangingPunct="1">
              <a:spcAft>
                <a:spcPts val="600"/>
              </a:spcAft>
            </a:pPr>
            <a:r>
              <a:rPr lang="en-US" sz="2800" smtClean="0">
                <a:latin typeface="Comic Sans MS" pitchFamily="66" charset="0"/>
              </a:rPr>
              <a:t>Passive physical treatment.</a:t>
            </a:r>
          </a:p>
          <a:p>
            <a:pPr eaLnBrk="1" hangingPunct="1">
              <a:spcAft>
                <a:spcPts val="600"/>
              </a:spcAft>
            </a:pPr>
            <a:r>
              <a:rPr lang="en-US" sz="2800" smtClean="0">
                <a:latin typeface="Comic Sans MS" pitchFamily="66" charset="0"/>
              </a:rPr>
              <a:t>Drug therapy.</a:t>
            </a:r>
          </a:p>
          <a:p>
            <a:pPr eaLnBrk="1" hangingPunct="1">
              <a:spcAft>
                <a:spcPts val="600"/>
              </a:spcAft>
            </a:pPr>
            <a:r>
              <a:rPr lang="en-US" sz="2800" smtClean="0">
                <a:latin typeface="Comic Sans MS" pitchFamily="66" charset="0"/>
              </a:rPr>
              <a:t>Psychological treatment.</a:t>
            </a:r>
          </a:p>
          <a:p>
            <a:pPr eaLnBrk="1" hangingPunct="1">
              <a:spcAft>
                <a:spcPts val="600"/>
              </a:spcAft>
            </a:pPr>
            <a:r>
              <a:rPr lang="en-US" sz="2800" smtClean="0">
                <a:latin typeface="Comic Sans MS" pitchFamily="66" charset="0"/>
              </a:rPr>
              <a:t>Biomechanical techniques and devises.</a:t>
            </a:r>
          </a:p>
          <a:p>
            <a:pPr eaLnBrk="1" hangingPunct="1">
              <a:spcAft>
                <a:spcPts val="600"/>
              </a:spcAft>
            </a:pPr>
            <a:r>
              <a:rPr lang="en-US" sz="2800" smtClean="0">
                <a:latin typeface="Comic Sans MS" pitchFamily="66" charset="0"/>
              </a:rPr>
              <a:t>Specialist opinion.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2" presetClass="entr" presetSubtype="4"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8" fill="hold">
                            <p:stCondLst>
                              <p:cond delay="6500"/>
                            </p:stCondLst>
                            <p:childTnLst>
                              <p:par>
                                <p:cTn id="39" presetID="2" presetClass="entr" presetSubtype="4"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3" fill="hold">
                            <p:stCondLst>
                              <p:cond delay="7500"/>
                            </p:stCondLst>
                            <p:childTnLst>
                              <p:par>
                                <p:cTn id="44" presetID="2" presetClass="entr" presetSubtype="4"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Sports Injuries</a:t>
            </a:r>
          </a:p>
        </p:txBody>
      </p:sp>
      <p:sp>
        <p:nvSpPr>
          <p:cNvPr id="3" name="Rectangle 2"/>
          <p:cNvSpPr>
            <a:spLocks noChangeArrowheads="1"/>
          </p:cNvSpPr>
          <p:nvPr/>
        </p:nvSpPr>
        <p:spPr bwMode="auto">
          <a:xfrm>
            <a:off x="755650" y="1905000"/>
            <a:ext cx="7848600" cy="2308225"/>
          </a:xfrm>
          <a:prstGeom prst="rect">
            <a:avLst/>
          </a:prstGeom>
          <a:noFill/>
          <a:ln w="9525">
            <a:noFill/>
            <a:miter lim="800000"/>
            <a:headEnd/>
            <a:tailEnd/>
          </a:ln>
        </p:spPr>
        <p:txBody>
          <a:bodyPr>
            <a:spAutoFit/>
          </a:bodyPr>
          <a:lstStyle/>
          <a:p>
            <a:pPr algn="just">
              <a:buFontTx/>
              <a:buBlip>
                <a:blip r:embed="rId2"/>
              </a:buBlip>
            </a:pPr>
            <a:r>
              <a:rPr lang="en-IN">
                <a:latin typeface="Comic Sans MS" pitchFamily="66" charset="0"/>
              </a:rPr>
              <a:t>Sports injuries refer to the kinds of injury that   </a:t>
            </a:r>
          </a:p>
          <a:p>
            <a:pPr algn="just"/>
            <a:r>
              <a:rPr lang="en-IN">
                <a:latin typeface="Comic Sans MS" pitchFamily="66" charset="0"/>
              </a:rPr>
              <a:t>   occur during sports or exercise. While it is possible   </a:t>
            </a:r>
          </a:p>
          <a:p>
            <a:pPr algn="just"/>
            <a:r>
              <a:rPr lang="en-IN">
                <a:latin typeface="Comic Sans MS" pitchFamily="66" charset="0"/>
              </a:rPr>
              <a:t>   to injure any part of the body when playing sports.</a:t>
            </a:r>
          </a:p>
          <a:p>
            <a:pPr algn="just">
              <a:buFontTx/>
              <a:buBlip>
                <a:blip r:embed="rId2"/>
              </a:buBlip>
            </a:pPr>
            <a:endParaRPr lang="en-IN">
              <a:latin typeface="Comic Sans MS" pitchFamily="66" charset="0"/>
            </a:endParaRPr>
          </a:p>
          <a:p>
            <a:pPr algn="just">
              <a:buFontTx/>
              <a:buBlip>
                <a:blip r:embed="rId2"/>
              </a:buBlip>
            </a:pPr>
            <a:r>
              <a:rPr lang="en-IN">
                <a:latin typeface="Comic Sans MS" pitchFamily="66" charset="0"/>
              </a:rPr>
              <a:t>The term sports injuries is commonly used to   </a:t>
            </a:r>
          </a:p>
          <a:p>
            <a:pPr algn="just"/>
            <a:r>
              <a:rPr lang="en-IN">
                <a:latin typeface="Comic Sans MS" pitchFamily="66" charset="0"/>
              </a:rPr>
              <a:t>   refer to injuries of the musculoskeletal system. </a:t>
            </a:r>
          </a:p>
        </p:txBody>
      </p:sp>
      <p:sp>
        <p:nvSpPr>
          <p:cNvPr id="6148" name="AutoShape 4" descr="Image result for sports injuries"/>
          <p:cNvSpPr>
            <a:spLocks noChangeAspect="1" noChangeArrowheads="1"/>
          </p:cNvSpPr>
          <p:nvPr/>
        </p:nvSpPr>
        <p:spPr bwMode="auto">
          <a:xfrm>
            <a:off x="4541838" y="-182563"/>
            <a:ext cx="304800" cy="304801"/>
          </a:xfrm>
          <a:prstGeom prst="rect">
            <a:avLst/>
          </a:prstGeom>
          <a:noFill/>
          <a:ln w="9525">
            <a:noFill/>
            <a:miter lim="800000"/>
            <a:headEnd/>
            <a:tailEnd/>
          </a:ln>
        </p:spPr>
        <p:txBody>
          <a:bodyPr/>
          <a:lstStyle/>
          <a:p>
            <a:endParaRPr lang="en-IN"/>
          </a:p>
        </p:txBody>
      </p:sp>
      <p:sp>
        <p:nvSpPr>
          <p:cNvPr id="6149" name="AutoShape 6" descr="Image result for sports injuries"/>
          <p:cNvSpPr>
            <a:spLocks noChangeAspect="1" noChangeArrowheads="1"/>
          </p:cNvSpPr>
          <p:nvPr/>
        </p:nvSpPr>
        <p:spPr bwMode="auto">
          <a:xfrm>
            <a:off x="4541838" y="-182563"/>
            <a:ext cx="304800" cy="304801"/>
          </a:xfrm>
          <a:prstGeom prst="rect">
            <a:avLst/>
          </a:prstGeom>
          <a:noFill/>
          <a:ln w="9525">
            <a:noFill/>
            <a:miter lim="800000"/>
            <a:headEnd/>
            <a:tailEnd/>
          </a:ln>
        </p:spPr>
        <p:txBody>
          <a:bodyPr/>
          <a:lstStyle/>
          <a:p>
            <a:endParaRPr lang="en-IN"/>
          </a:p>
        </p:txBody>
      </p:sp>
      <p:pic>
        <p:nvPicPr>
          <p:cNvPr id="6" name="Picture 5" descr="index.jpg"/>
          <p:cNvPicPr>
            <a:picLocks noChangeAspect="1"/>
          </p:cNvPicPr>
          <p:nvPr/>
        </p:nvPicPr>
        <p:blipFill>
          <a:blip r:embed="rId3" cstate="print"/>
          <a:srcRect/>
          <a:stretch>
            <a:fillRect/>
          </a:stretch>
        </p:blipFill>
        <p:spPr bwMode="auto">
          <a:xfrm>
            <a:off x="1419225" y="4365625"/>
            <a:ext cx="3471863" cy="1943100"/>
          </a:xfrm>
          <a:prstGeom prst="rect">
            <a:avLst/>
          </a:prstGeom>
          <a:noFill/>
          <a:ln w="9525">
            <a:noFill/>
            <a:miter lim="800000"/>
            <a:headEnd/>
            <a:tailEnd/>
          </a:ln>
        </p:spPr>
      </p:pic>
      <p:pic>
        <p:nvPicPr>
          <p:cNvPr id="7" name="Picture 6" descr="types-of-sports-injuries-2-638.jpg"/>
          <p:cNvPicPr>
            <a:picLocks noChangeAspect="1"/>
          </p:cNvPicPr>
          <p:nvPr/>
        </p:nvPicPr>
        <p:blipFill>
          <a:blip r:embed="rId4" cstate="print"/>
          <a:srcRect/>
          <a:stretch>
            <a:fillRect/>
          </a:stretch>
        </p:blipFill>
        <p:spPr bwMode="auto">
          <a:xfrm>
            <a:off x="5148263" y="4221163"/>
            <a:ext cx="3014662" cy="2263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2" presetClass="entr" presetSubtype="8"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0-#ppt_w/2"/>
                                          </p:val>
                                        </p:tav>
                                        <p:tav tm="100000">
                                          <p:val>
                                            <p:strVal val="#ppt_x"/>
                                          </p:val>
                                        </p:tav>
                                      </p:tavLst>
                                    </p:anim>
                                    <p:anim calcmode="lin" valueType="num">
                                      <p:cBhvr additive="base">
                                        <p:cTn id="11" dur="1000" fill="hold"/>
                                        <p:tgtEl>
                                          <p:spTgt spid="3"/>
                                        </p:tgtEl>
                                        <p:attrNameLst>
                                          <p:attrName>ppt_y</p:attrName>
                                        </p:attrNameLst>
                                      </p:cBhvr>
                                      <p:tavLst>
                                        <p:tav tm="0">
                                          <p:val>
                                            <p:strVal val="#ppt_y"/>
                                          </p:val>
                                        </p:tav>
                                        <p:tav tm="100000">
                                          <p:val>
                                            <p:strVal val="#ppt_y"/>
                                          </p:val>
                                        </p:tav>
                                      </p:tavLst>
                                    </p:anim>
                                  </p:childTnLst>
                                </p:cTn>
                              </p:par>
                              <p:par>
                                <p:cTn id="12" presetID="9" presetClass="entr" presetSubtype="0" fill="hold" grpId="0" nodeType="with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dissolve">
                                      <p:cBhvr>
                                        <p:cTn id="14" dur="500"/>
                                        <p:tgtEl>
                                          <p:spTgt spid="6146"/>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mtClean="0"/>
              <a:t>Thanks</a:t>
            </a:r>
          </a:p>
        </p:txBody>
      </p:sp>
      <p:pic>
        <p:nvPicPr>
          <p:cNvPr id="18435" name="Picture 4" descr="C:\Users\admin\Desktop\PPT\1328962748110_India.jpg"/>
          <p:cNvPicPr>
            <a:picLocks noChangeAspect="1" noChangeArrowheads="1"/>
          </p:cNvPicPr>
          <p:nvPr/>
        </p:nvPicPr>
        <p:blipFill>
          <a:blip r:embed="rId2" cstate="print"/>
          <a:srcRect/>
          <a:stretch>
            <a:fillRect/>
          </a:stretch>
        </p:blipFill>
        <p:spPr bwMode="auto">
          <a:xfrm>
            <a:off x="0" y="1700213"/>
            <a:ext cx="9144000" cy="5157787"/>
          </a:xfrm>
          <a:prstGeom prst="rect">
            <a:avLst/>
          </a:prstGeom>
          <a:noFill/>
          <a:ln w="9525">
            <a:noFill/>
            <a:miter lim="800000"/>
            <a:headEnd/>
            <a:tailEnd/>
          </a:ln>
        </p:spPr>
      </p:pic>
      <p:pic>
        <p:nvPicPr>
          <p:cNvPr id="18436" name="Picture 5" descr="C:\Users\admin\Desktop\PPT\images (19).jpg"/>
          <p:cNvPicPr>
            <a:picLocks noChangeAspect="1" noChangeArrowheads="1"/>
          </p:cNvPicPr>
          <p:nvPr/>
        </p:nvPicPr>
        <p:blipFill>
          <a:blip r:embed="rId3" cstate="print"/>
          <a:srcRect/>
          <a:stretch>
            <a:fillRect/>
          </a:stretch>
        </p:blipFill>
        <p:spPr bwMode="auto">
          <a:xfrm>
            <a:off x="6227763" y="1700213"/>
            <a:ext cx="2592387" cy="1752600"/>
          </a:xfrm>
          <a:prstGeom prst="rect">
            <a:avLst/>
          </a:prstGeom>
          <a:noFill/>
          <a:ln w="9525">
            <a:noFill/>
            <a:miter lim="800000"/>
            <a:headEnd/>
            <a:tailEnd/>
          </a:ln>
        </p:spPr>
      </p:pic>
      <p:pic>
        <p:nvPicPr>
          <p:cNvPr id="18437" name="Picture 6" descr="C:\Users\admin\Desktop\PPT\images (18).jpg"/>
          <p:cNvPicPr>
            <a:picLocks noChangeAspect="1" noChangeArrowheads="1"/>
          </p:cNvPicPr>
          <p:nvPr/>
        </p:nvPicPr>
        <p:blipFill>
          <a:blip r:embed="rId4" cstate="print"/>
          <a:srcRect/>
          <a:stretch>
            <a:fillRect/>
          </a:stretch>
        </p:blipFill>
        <p:spPr bwMode="auto">
          <a:xfrm>
            <a:off x="323850" y="1700213"/>
            <a:ext cx="2592388" cy="1728787"/>
          </a:xfrm>
          <a:prstGeom prst="rect">
            <a:avLst/>
          </a:prstGeom>
          <a:noFill/>
          <a:ln w="9525">
            <a:noFill/>
            <a:miter lim="800000"/>
            <a:headEnd/>
            <a:tailEnd/>
          </a:ln>
        </p:spPr>
      </p:pic>
      <p:pic>
        <p:nvPicPr>
          <p:cNvPr id="18438" name="Picture 7" descr="C:\Users\admin\Desktop\PPT\images (24).jpg"/>
          <p:cNvPicPr>
            <a:picLocks noChangeAspect="1" noChangeArrowheads="1"/>
          </p:cNvPicPr>
          <p:nvPr/>
        </p:nvPicPr>
        <p:blipFill>
          <a:blip r:embed="rId5" cstate="print"/>
          <a:srcRect/>
          <a:stretch>
            <a:fillRect/>
          </a:stretch>
        </p:blipFill>
        <p:spPr bwMode="auto">
          <a:xfrm>
            <a:off x="323850" y="3429000"/>
            <a:ext cx="2592388" cy="1700213"/>
          </a:xfrm>
          <a:prstGeom prst="rect">
            <a:avLst/>
          </a:prstGeom>
          <a:noFill/>
          <a:ln w="9525">
            <a:noFill/>
            <a:miter lim="800000"/>
            <a:headEnd/>
            <a:tailEnd/>
          </a:ln>
        </p:spPr>
      </p:pic>
      <p:pic>
        <p:nvPicPr>
          <p:cNvPr id="18439" name="Picture 8" descr="C:\Users\admin\Desktop\PPT\images (23).jpg"/>
          <p:cNvPicPr>
            <a:picLocks noChangeAspect="1" noChangeArrowheads="1"/>
          </p:cNvPicPr>
          <p:nvPr/>
        </p:nvPicPr>
        <p:blipFill>
          <a:blip r:embed="rId6" cstate="print"/>
          <a:srcRect/>
          <a:stretch>
            <a:fillRect/>
          </a:stretch>
        </p:blipFill>
        <p:spPr bwMode="auto">
          <a:xfrm>
            <a:off x="323850" y="5157788"/>
            <a:ext cx="2592388" cy="1700212"/>
          </a:xfrm>
          <a:prstGeom prst="rect">
            <a:avLst/>
          </a:prstGeom>
          <a:noFill/>
          <a:ln w="9525">
            <a:noFill/>
            <a:miter lim="800000"/>
            <a:headEnd/>
            <a:tailEnd/>
          </a:ln>
        </p:spPr>
      </p:pic>
      <p:pic>
        <p:nvPicPr>
          <p:cNvPr id="18440" name="Picture 10" descr="C:\Users\admin\Desktop\PPT\255372_264643070318396_357080686_n.jpg"/>
          <p:cNvPicPr>
            <a:picLocks noChangeAspect="1" noChangeArrowheads="1"/>
          </p:cNvPicPr>
          <p:nvPr/>
        </p:nvPicPr>
        <p:blipFill>
          <a:blip r:embed="rId7" cstate="print"/>
          <a:srcRect/>
          <a:stretch>
            <a:fillRect/>
          </a:stretch>
        </p:blipFill>
        <p:spPr bwMode="auto">
          <a:xfrm>
            <a:off x="6227763" y="3429000"/>
            <a:ext cx="2592387" cy="1728788"/>
          </a:xfrm>
          <a:prstGeom prst="rect">
            <a:avLst/>
          </a:prstGeom>
          <a:noFill/>
          <a:ln w="9525">
            <a:noFill/>
            <a:miter lim="800000"/>
            <a:headEnd/>
            <a:tailEnd/>
          </a:ln>
        </p:spPr>
      </p:pic>
      <p:pic>
        <p:nvPicPr>
          <p:cNvPr id="18441" name="Picture 11" descr="C:\Users\admin\Desktop\PPT\images (26).jpg"/>
          <p:cNvPicPr>
            <a:picLocks noChangeAspect="1" noChangeArrowheads="1"/>
          </p:cNvPicPr>
          <p:nvPr/>
        </p:nvPicPr>
        <p:blipFill>
          <a:blip r:embed="rId8" cstate="print"/>
          <a:srcRect/>
          <a:stretch>
            <a:fillRect/>
          </a:stretch>
        </p:blipFill>
        <p:spPr bwMode="auto">
          <a:xfrm>
            <a:off x="6227763" y="5132388"/>
            <a:ext cx="2592387" cy="1725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blinds(horizontal)">
                                      <p:cBhvr>
                                        <p:cTn id="11" dur="1000"/>
                                        <p:tgtEl>
                                          <p:spTgt spid="18435"/>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8437"/>
                                        </p:tgtEl>
                                        <p:attrNameLst>
                                          <p:attrName>style.visibility</p:attrName>
                                        </p:attrNameLst>
                                      </p:cBhvr>
                                      <p:to>
                                        <p:strVal val="visible"/>
                                      </p:to>
                                    </p:set>
                                    <p:animEffect transition="in" filter="blinds(horizontal)">
                                      <p:cBhvr>
                                        <p:cTn id="15" dur="3000"/>
                                        <p:tgtEl>
                                          <p:spTgt spid="18437"/>
                                        </p:tgtEl>
                                      </p:cBhvr>
                                    </p:animEffect>
                                  </p:childTnLst>
                                </p:cTn>
                              </p:par>
                              <p:par>
                                <p:cTn id="16" presetID="3" presetClass="entr" presetSubtype="10" fill="hold" nodeType="withEffect">
                                  <p:stCondLst>
                                    <p:cond delay="0"/>
                                  </p:stCondLst>
                                  <p:childTnLst>
                                    <p:set>
                                      <p:cBhvr>
                                        <p:cTn id="17" dur="1" fill="hold">
                                          <p:stCondLst>
                                            <p:cond delay="0"/>
                                          </p:stCondLst>
                                        </p:cTn>
                                        <p:tgtEl>
                                          <p:spTgt spid="18436"/>
                                        </p:tgtEl>
                                        <p:attrNameLst>
                                          <p:attrName>style.visibility</p:attrName>
                                        </p:attrNameLst>
                                      </p:cBhvr>
                                      <p:to>
                                        <p:strVal val="visible"/>
                                      </p:to>
                                    </p:set>
                                    <p:animEffect transition="in" filter="blinds(horizontal)">
                                      <p:cBhvr>
                                        <p:cTn id="18" dur="3000"/>
                                        <p:tgtEl>
                                          <p:spTgt spid="18436"/>
                                        </p:tgtEl>
                                      </p:cBhvr>
                                    </p:animEffect>
                                  </p:childTnLst>
                                </p:cTn>
                              </p:par>
                            </p:childTnLst>
                          </p:cTn>
                        </p:par>
                        <p:par>
                          <p:cTn id="19" fill="hold">
                            <p:stCondLst>
                              <p:cond delay="4500"/>
                            </p:stCondLst>
                            <p:childTnLst>
                              <p:par>
                                <p:cTn id="20" presetID="3" presetClass="entr" presetSubtype="10" fill="hold" nodeType="after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blinds(horizontal)">
                                      <p:cBhvr>
                                        <p:cTn id="22" dur="3000"/>
                                        <p:tgtEl>
                                          <p:spTgt spid="18438"/>
                                        </p:tgtEl>
                                      </p:cBhvr>
                                    </p:animEffect>
                                  </p:childTnLst>
                                </p:cTn>
                              </p:par>
                              <p:par>
                                <p:cTn id="23" presetID="3" presetClass="entr" presetSubtype="10" fill="hold" nodeType="withEffect">
                                  <p:stCondLst>
                                    <p:cond delay="0"/>
                                  </p:stCondLst>
                                  <p:childTnLst>
                                    <p:set>
                                      <p:cBhvr>
                                        <p:cTn id="24" dur="1" fill="hold">
                                          <p:stCondLst>
                                            <p:cond delay="0"/>
                                          </p:stCondLst>
                                        </p:cTn>
                                        <p:tgtEl>
                                          <p:spTgt spid="18440"/>
                                        </p:tgtEl>
                                        <p:attrNameLst>
                                          <p:attrName>style.visibility</p:attrName>
                                        </p:attrNameLst>
                                      </p:cBhvr>
                                      <p:to>
                                        <p:strVal val="visible"/>
                                      </p:to>
                                    </p:set>
                                    <p:animEffect transition="in" filter="blinds(horizontal)">
                                      <p:cBhvr>
                                        <p:cTn id="25" dur="3000"/>
                                        <p:tgtEl>
                                          <p:spTgt spid="18440"/>
                                        </p:tgtEl>
                                      </p:cBhvr>
                                    </p:animEffect>
                                  </p:childTnLst>
                                </p:cTn>
                              </p:par>
                            </p:childTnLst>
                          </p:cTn>
                        </p:par>
                        <p:par>
                          <p:cTn id="26" fill="hold">
                            <p:stCondLst>
                              <p:cond delay="7500"/>
                            </p:stCondLst>
                            <p:childTnLst>
                              <p:par>
                                <p:cTn id="27" presetID="3" presetClass="entr" presetSubtype="10" fill="hold" nodeType="afterEffect">
                                  <p:stCondLst>
                                    <p:cond delay="0"/>
                                  </p:stCondLst>
                                  <p:childTnLst>
                                    <p:set>
                                      <p:cBhvr>
                                        <p:cTn id="28" dur="1" fill="hold">
                                          <p:stCondLst>
                                            <p:cond delay="0"/>
                                          </p:stCondLst>
                                        </p:cTn>
                                        <p:tgtEl>
                                          <p:spTgt spid="18439"/>
                                        </p:tgtEl>
                                        <p:attrNameLst>
                                          <p:attrName>style.visibility</p:attrName>
                                        </p:attrNameLst>
                                      </p:cBhvr>
                                      <p:to>
                                        <p:strVal val="visible"/>
                                      </p:to>
                                    </p:set>
                                    <p:animEffect transition="in" filter="blinds(horizontal)">
                                      <p:cBhvr>
                                        <p:cTn id="29" dur="3000"/>
                                        <p:tgtEl>
                                          <p:spTgt spid="18439"/>
                                        </p:tgtEl>
                                      </p:cBhvr>
                                    </p:animEffect>
                                  </p:childTnLst>
                                </p:cTn>
                              </p:par>
                              <p:par>
                                <p:cTn id="30" presetID="3" presetClass="entr" presetSubtype="10" fill="hold" nodeType="withEffect">
                                  <p:stCondLst>
                                    <p:cond delay="0"/>
                                  </p:stCondLst>
                                  <p:childTnLst>
                                    <p:set>
                                      <p:cBhvr>
                                        <p:cTn id="31" dur="1" fill="hold">
                                          <p:stCondLst>
                                            <p:cond delay="0"/>
                                          </p:stCondLst>
                                        </p:cTn>
                                        <p:tgtEl>
                                          <p:spTgt spid="18441"/>
                                        </p:tgtEl>
                                        <p:attrNameLst>
                                          <p:attrName>style.visibility</p:attrName>
                                        </p:attrNameLst>
                                      </p:cBhvr>
                                      <p:to>
                                        <p:strVal val="visible"/>
                                      </p:to>
                                    </p:set>
                                    <p:animEffect transition="in" filter="blinds(horizontal)">
                                      <p:cBhvr>
                                        <p:cTn id="32" dur="3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Introduction of Sports Injuries</a:t>
            </a:r>
          </a:p>
        </p:txBody>
      </p:sp>
      <p:sp>
        <p:nvSpPr>
          <p:cNvPr id="6" name="Content Placeholder 5"/>
          <p:cNvSpPr>
            <a:spLocks noGrp="1"/>
          </p:cNvSpPr>
          <p:nvPr>
            <p:ph idx="1"/>
          </p:nvPr>
        </p:nvSpPr>
        <p:spPr/>
        <p:txBody>
          <a:bodyPr/>
          <a:lstStyle/>
          <a:p>
            <a:pPr marL="609600" indent="-609600" eaLnBrk="1" hangingPunct="1">
              <a:defRPr/>
            </a:pPr>
            <a:r>
              <a:rPr lang="en-GB" b="1" dirty="0" smtClean="0">
                <a:solidFill>
                  <a:srgbClr val="FF0000"/>
                </a:solidFill>
                <a:latin typeface="Comic Sans MS" pitchFamily="66" charset="0"/>
              </a:rPr>
              <a:t>How do Sports Injuries occur?</a:t>
            </a:r>
          </a:p>
          <a:p>
            <a:pPr marL="609600" indent="-609600" eaLnBrk="1" hangingPunct="1">
              <a:buFontTx/>
              <a:buNone/>
              <a:defRPr/>
            </a:pPr>
            <a:r>
              <a:rPr lang="en-GB" sz="2400" dirty="0" smtClean="0">
                <a:solidFill>
                  <a:srgbClr val="002060"/>
                </a:solidFill>
                <a:latin typeface="Comic Sans MS" pitchFamily="66" charset="0"/>
              </a:rPr>
              <a:t>	Injuries may occur during play or during your daily activities, it happen in three distinctive ways.</a:t>
            </a:r>
          </a:p>
          <a:p>
            <a:pPr marL="609600" indent="-609600" eaLnBrk="1" hangingPunct="1">
              <a:buFontTx/>
              <a:buNone/>
              <a:defRPr/>
            </a:pPr>
            <a:endParaRPr lang="en-GB" sz="1400" dirty="0" smtClean="0">
              <a:solidFill>
                <a:srgbClr val="002060"/>
              </a:solidFill>
              <a:latin typeface="Comic Sans MS" pitchFamily="66" charset="0"/>
            </a:endParaRPr>
          </a:p>
          <a:p>
            <a:pPr marL="609600" indent="-609600" eaLnBrk="1" hangingPunct="1">
              <a:defRPr/>
            </a:pPr>
            <a:r>
              <a:rPr lang="en-GB" sz="2800" dirty="0" smtClean="0">
                <a:solidFill>
                  <a:schemeClr val="bg2">
                    <a:lumMod val="50000"/>
                  </a:schemeClr>
                </a:solidFill>
                <a:latin typeface="Comic Sans MS" pitchFamily="66" charset="0"/>
              </a:rPr>
              <a:t>They can be the result of:</a:t>
            </a:r>
          </a:p>
          <a:p>
            <a:pPr marL="609600" indent="-609600" eaLnBrk="1" hangingPunct="1">
              <a:buFontTx/>
              <a:buAutoNum type="alphaUcPeriod"/>
              <a:defRPr/>
            </a:pPr>
            <a:r>
              <a:rPr lang="en-GB" sz="2800" dirty="0" smtClean="0">
                <a:solidFill>
                  <a:srgbClr val="002060"/>
                </a:solidFill>
                <a:latin typeface="Comic Sans MS" pitchFamily="66" charset="0"/>
              </a:rPr>
              <a:t>External Violence</a:t>
            </a:r>
          </a:p>
          <a:p>
            <a:pPr marL="609600" indent="-609600" eaLnBrk="1" hangingPunct="1">
              <a:buFontTx/>
              <a:buAutoNum type="alphaUcPeriod"/>
              <a:defRPr/>
            </a:pPr>
            <a:r>
              <a:rPr lang="en-GB" sz="2800" dirty="0" smtClean="0">
                <a:solidFill>
                  <a:srgbClr val="002060"/>
                </a:solidFill>
                <a:latin typeface="Comic Sans MS" pitchFamily="66" charset="0"/>
              </a:rPr>
              <a:t>Internal Violence</a:t>
            </a:r>
          </a:p>
          <a:p>
            <a:pPr marL="609600" indent="-609600" eaLnBrk="1" hangingPunct="1">
              <a:buFontTx/>
              <a:buAutoNum type="alphaUcPeriod"/>
              <a:defRPr/>
            </a:pPr>
            <a:r>
              <a:rPr lang="en-GB" sz="2800" dirty="0" smtClean="0">
                <a:solidFill>
                  <a:srgbClr val="002060"/>
                </a:solidFill>
                <a:latin typeface="Comic Sans MS" pitchFamily="66" charset="0"/>
              </a:rPr>
              <a:t>Over-use</a:t>
            </a:r>
            <a:endParaRPr lang="en-US" sz="2800" dirty="0" smtClean="0">
              <a:solidFill>
                <a:srgbClr val="002060"/>
              </a:solidFill>
              <a:latin typeface="Comic Sans MS" pitchFamily="66" charset="0"/>
            </a:endParaRPr>
          </a:p>
          <a:p>
            <a:pPr>
              <a:buFontTx/>
              <a:buNone/>
              <a:defRPr/>
            </a:pP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calcmode="lin" valueType="num">
                                      <p:cBhvr additive="base">
                                        <p:cTn id="40"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54113" y="457200"/>
            <a:ext cx="7772400" cy="1100138"/>
          </a:xfrm>
        </p:spPr>
        <p:txBody>
          <a:bodyPr/>
          <a:lstStyle/>
          <a:p>
            <a:pPr eaLnBrk="1" hangingPunct="1"/>
            <a:r>
              <a:rPr lang="en-US" smtClean="0"/>
              <a:t>Introduction Cont…</a:t>
            </a:r>
          </a:p>
        </p:txBody>
      </p:sp>
      <p:sp>
        <p:nvSpPr>
          <p:cNvPr id="7" name="Content Placeholder 6"/>
          <p:cNvSpPr>
            <a:spLocks noGrp="1"/>
          </p:cNvSpPr>
          <p:nvPr>
            <p:ph idx="1"/>
          </p:nvPr>
        </p:nvSpPr>
        <p:spPr>
          <a:xfrm>
            <a:off x="685800" y="1981200"/>
            <a:ext cx="4030663" cy="4616450"/>
          </a:xfrm>
        </p:spPr>
        <p:txBody>
          <a:bodyPr/>
          <a:lstStyle/>
          <a:p>
            <a:pPr marL="609600" indent="-609600" eaLnBrk="1" hangingPunct="1">
              <a:lnSpc>
                <a:spcPct val="80000"/>
              </a:lnSpc>
              <a:defRPr/>
            </a:pPr>
            <a:r>
              <a:rPr lang="en-GB" sz="2000" b="1" dirty="0" smtClean="0">
                <a:solidFill>
                  <a:srgbClr val="FF0000"/>
                </a:solidFill>
                <a:latin typeface="Comic Sans MS" pitchFamily="66" charset="0"/>
              </a:rPr>
              <a:t>External Violence</a:t>
            </a:r>
          </a:p>
          <a:p>
            <a:pPr marL="609600" indent="-609600" eaLnBrk="1" hangingPunct="1">
              <a:lnSpc>
                <a:spcPct val="80000"/>
              </a:lnSpc>
              <a:defRPr/>
            </a:pPr>
            <a:endParaRPr lang="en-GB" sz="2000" b="1" dirty="0" smtClean="0">
              <a:solidFill>
                <a:srgbClr val="000000"/>
              </a:solidFill>
              <a:latin typeface="Comic Sans MS" pitchFamily="66" charset="0"/>
            </a:endParaRPr>
          </a:p>
          <a:p>
            <a:pPr marL="609600" indent="-609600" eaLnBrk="1" hangingPunct="1">
              <a:lnSpc>
                <a:spcPct val="80000"/>
              </a:lnSpc>
              <a:defRPr/>
            </a:pPr>
            <a:r>
              <a:rPr lang="en-GB" sz="2000" dirty="0" smtClean="0">
                <a:solidFill>
                  <a:srgbClr val="000000"/>
                </a:solidFill>
                <a:latin typeface="Comic Sans MS" pitchFamily="66" charset="0"/>
              </a:rPr>
              <a:t>Injuries, that are the result of the body coming into contact with something external to the performer.</a:t>
            </a:r>
          </a:p>
          <a:p>
            <a:pPr marL="609600" indent="-609600" eaLnBrk="1" hangingPunct="1">
              <a:lnSpc>
                <a:spcPct val="80000"/>
              </a:lnSpc>
              <a:buFontTx/>
              <a:buNone/>
              <a:defRPr/>
            </a:pPr>
            <a:endParaRPr lang="en-GB" sz="2000" dirty="0" smtClean="0">
              <a:solidFill>
                <a:srgbClr val="000000"/>
              </a:solidFill>
              <a:latin typeface="Comic Sans MS" pitchFamily="66" charset="0"/>
            </a:endParaRPr>
          </a:p>
          <a:p>
            <a:pPr marL="609600" indent="-609600" eaLnBrk="1" hangingPunct="1">
              <a:lnSpc>
                <a:spcPct val="80000"/>
              </a:lnSpc>
              <a:defRPr/>
            </a:pPr>
            <a:r>
              <a:rPr lang="en-GB" sz="2000" dirty="0" smtClean="0">
                <a:solidFill>
                  <a:srgbClr val="000000"/>
                </a:solidFill>
                <a:latin typeface="Comic Sans MS" pitchFamily="66" charset="0"/>
              </a:rPr>
              <a:t>This can be physical contact with another player</a:t>
            </a:r>
          </a:p>
          <a:p>
            <a:pPr marL="609600" indent="-609600" eaLnBrk="1" hangingPunct="1">
              <a:lnSpc>
                <a:spcPct val="80000"/>
              </a:lnSpc>
              <a:defRPr/>
            </a:pPr>
            <a:endParaRPr lang="en-GB" sz="2000" dirty="0" smtClean="0">
              <a:solidFill>
                <a:srgbClr val="000000"/>
              </a:solidFill>
              <a:latin typeface="Comic Sans MS" pitchFamily="66" charset="0"/>
            </a:endParaRPr>
          </a:p>
          <a:p>
            <a:pPr marL="609600" indent="-609600" eaLnBrk="1" hangingPunct="1">
              <a:lnSpc>
                <a:spcPct val="80000"/>
              </a:lnSpc>
              <a:defRPr/>
            </a:pPr>
            <a:r>
              <a:rPr lang="en-GB" sz="2000" dirty="0" smtClean="0">
                <a:solidFill>
                  <a:srgbClr val="000000"/>
                </a:solidFill>
                <a:latin typeface="Comic Sans MS" pitchFamily="66" charset="0"/>
              </a:rPr>
              <a:t>Being hit by equipment or implements. Coming into contact with the ground or other parts of the field of play.</a:t>
            </a:r>
          </a:p>
          <a:p>
            <a:pPr>
              <a:buFontTx/>
              <a:buNone/>
              <a:defRPr/>
            </a:pPr>
            <a:endParaRPr lang="en-IN" dirty="0"/>
          </a:p>
        </p:txBody>
      </p:sp>
      <p:pic>
        <p:nvPicPr>
          <p:cNvPr id="6148" name="Picture 6" descr="59787"/>
          <p:cNvPicPr>
            <a:picLocks noChangeAspect="1" noChangeArrowheads="1"/>
          </p:cNvPicPr>
          <p:nvPr/>
        </p:nvPicPr>
        <p:blipFill>
          <a:blip r:embed="rId2" cstate="print"/>
          <a:srcRect/>
          <a:stretch>
            <a:fillRect/>
          </a:stretch>
        </p:blipFill>
        <p:spPr bwMode="auto">
          <a:xfrm>
            <a:off x="7019925" y="4740275"/>
            <a:ext cx="2124075" cy="2117725"/>
          </a:xfrm>
          <a:prstGeom prst="rect">
            <a:avLst/>
          </a:prstGeom>
          <a:noFill/>
          <a:ln w="9525">
            <a:noFill/>
            <a:miter lim="800000"/>
            <a:headEnd/>
            <a:tailEnd/>
          </a:ln>
        </p:spPr>
      </p:pic>
      <p:pic>
        <p:nvPicPr>
          <p:cNvPr id="6149" name="Picture 7" descr="collisions4"/>
          <p:cNvPicPr>
            <a:picLocks noChangeAspect="1" noChangeArrowheads="1"/>
          </p:cNvPicPr>
          <p:nvPr/>
        </p:nvPicPr>
        <p:blipFill>
          <a:blip r:embed="rId3" cstate="print"/>
          <a:srcRect/>
          <a:stretch>
            <a:fillRect/>
          </a:stretch>
        </p:blipFill>
        <p:spPr bwMode="auto">
          <a:xfrm>
            <a:off x="4787900" y="1484313"/>
            <a:ext cx="2520950" cy="3240087"/>
          </a:xfrm>
          <a:prstGeom prst="rect">
            <a:avLst/>
          </a:prstGeom>
          <a:noFill/>
          <a:ln w="9525">
            <a:noFill/>
            <a:miter lim="800000"/>
            <a:headEnd/>
            <a:tailEnd/>
          </a:ln>
        </p:spPr>
      </p:pic>
      <p:pic>
        <p:nvPicPr>
          <p:cNvPr id="6150" name="Picture 6" descr="C:\Users\admin\Desktop\PPT\images.jpg"/>
          <p:cNvPicPr>
            <a:picLocks noChangeAspect="1" noChangeArrowheads="1"/>
          </p:cNvPicPr>
          <p:nvPr/>
        </p:nvPicPr>
        <p:blipFill>
          <a:blip r:embed="rId4" cstate="print"/>
          <a:srcRect/>
          <a:stretch>
            <a:fillRect/>
          </a:stretch>
        </p:blipFill>
        <p:spPr bwMode="auto">
          <a:xfrm>
            <a:off x="4859338" y="4843463"/>
            <a:ext cx="2016125" cy="20145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6149"/>
                                        </p:tgtEl>
                                        <p:attrNameLst>
                                          <p:attrName>style.visibility</p:attrName>
                                        </p:attrNameLst>
                                      </p:cBhvr>
                                      <p:to>
                                        <p:strVal val="visible"/>
                                      </p:to>
                                    </p:set>
                                    <p:animEffect transition="in" filter="blinds(horizontal)">
                                      <p:cBhvr>
                                        <p:cTn id="28" dur="500"/>
                                        <p:tgtEl>
                                          <p:spTgt spid="6149"/>
                                        </p:tgtEl>
                                      </p:cBhvr>
                                    </p:animEffect>
                                  </p:childTnLst>
                                </p:cTn>
                              </p:par>
                              <p:par>
                                <p:cTn id="29" presetID="3" presetClass="entr" presetSubtype="10" fill="hold" nodeType="with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blinds(horizontal)">
                                      <p:cBhvr>
                                        <p:cTn id="31" dur="500"/>
                                        <p:tgtEl>
                                          <p:spTgt spid="6150"/>
                                        </p:tgtEl>
                                      </p:cBhvr>
                                    </p:animEffect>
                                  </p:childTnLst>
                                </p:cTn>
                              </p:par>
                            </p:childTnLst>
                          </p:cTn>
                        </p:par>
                        <p:par>
                          <p:cTn id="32" fill="hold">
                            <p:stCondLst>
                              <p:cond delay="1500"/>
                            </p:stCondLst>
                            <p:childTnLst>
                              <p:par>
                                <p:cTn id="33" presetID="3" presetClass="entr" presetSubtype="10" fill="hold"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blinds(horizontal)">
                                      <p:cBhvr>
                                        <p:cTn id="3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Introduction Cont…</a:t>
            </a:r>
          </a:p>
        </p:txBody>
      </p:sp>
      <p:sp>
        <p:nvSpPr>
          <p:cNvPr id="7171" name="Content Placeholder 8"/>
          <p:cNvSpPr>
            <a:spLocks noGrp="1"/>
          </p:cNvSpPr>
          <p:nvPr>
            <p:ph idx="1"/>
          </p:nvPr>
        </p:nvSpPr>
        <p:spPr>
          <a:xfrm>
            <a:off x="684213" y="1844675"/>
            <a:ext cx="4389437" cy="4752975"/>
          </a:xfrm>
        </p:spPr>
        <p:txBody>
          <a:bodyPr/>
          <a:lstStyle/>
          <a:p>
            <a:pPr marL="609600" indent="-609600" eaLnBrk="1" hangingPunct="1"/>
            <a:r>
              <a:rPr lang="en-GB" sz="2000" b="1" smtClean="0">
                <a:solidFill>
                  <a:srgbClr val="C00000"/>
                </a:solidFill>
                <a:latin typeface="Comic Sans MS" pitchFamily="66" charset="0"/>
              </a:rPr>
              <a:t>Internal Violence</a:t>
            </a:r>
          </a:p>
          <a:p>
            <a:pPr marL="609600" indent="-609600" eaLnBrk="1" hangingPunct="1"/>
            <a:r>
              <a:rPr lang="en-GB" sz="2000" b="1" smtClean="0">
                <a:solidFill>
                  <a:srgbClr val="002060"/>
                </a:solidFill>
                <a:latin typeface="Comic Sans MS" pitchFamily="66" charset="0"/>
              </a:rPr>
              <a:t>This is when a part of the performer’s body fails to cope with the stress placed upon it.</a:t>
            </a:r>
          </a:p>
          <a:p>
            <a:pPr marL="609600" indent="-609600" eaLnBrk="1" hangingPunct="1">
              <a:buFontTx/>
              <a:buNone/>
            </a:pPr>
            <a:endParaRPr lang="en-GB" sz="2000" b="1" smtClean="0">
              <a:solidFill>
                <a:srgbClr val="002060"/>
              </a:solidFill>
              <a:latin typeface="Comic Sans MS" pitchFamily="66" charset="0"/>
            </a:endParaRPr>
          </a:p>
          <a:p>
            <a:pPr marL="609600" indent="-609600" eaLnBrk="1" hangingPunct="1"/>
            <a:r>
              <a:rPr lang="en-GB" sz="2000" b="1" smtClean="0">
                <a:solidFill>
                  <a:srgbClr val="C00000"/>
                </a:solidFill>
                <a:latin typeface="Comic Sans MS" pitchFamily="66" charset="0"/>
              </a:rPr>
              <a:t>Over-use Injuries</a:t>
            </a:r>
          </a:p>
          <a:p>
            <a:pPr marL="609600" indent="-609600" eaLnBrk="1" hangingPunct="1"/>
            <a:r>
              <a:rPr lang="en-GB" sz="2000" b="1" smtClean="0">
                <a:solidFill>
                  <a:srgbClr val="002060"/>
                </a:solidFill>
                <a:latin typeface="Comic Sans MS" pitchFamily="66" charset="0"/>
              </a:rPr>
              <a:t>When one part of the body is used over and over again.</a:t>
            </a:r>
          </a:p>
          <a:p>
            <a:pPr marL="609600" indent="-609600" eaLnBrk="1" hangingPunct="1"/>
            <a:r>
              <a:rPr lang="en-GB" sz="2000" b="1" smtClean="0">
                <a:solidFill>
                  <a:srgbClr val="002060"/>
                </a:solidFill>
                <a:latin typeface="Comic Sans MS" pitchFamily="66" charset="0"/>
              </a:rPr>
              <a:t>This places strain on the body part.</a:t>
            </a:r>
          </a:p>
          <a:p>
            <a:pPr marL="609600" indent="-609600" eaLnBrk="1" hangingPunct="1"/>
            <a:r>
              <a:rPr lang="en-GB" sz="2000" b="1" smtClean="0">
                <a:solidFill>
                  <a:srgbClr val="002060"/>
                </a:solidFill>
                <a:latin typeface="Comic Sans MS" pitchFamily="66" charset="0"/>
              </a:rPr>
              <a:t>Repetitive strain.</a:t>
            </a:r>
          </a:p>
          <a:p>
            <a:pPr marL="609600" indent="-609600" eaLnBrk="1" hangingPunct="1"/>
            <a:r>
              <a:rPr lang="en-GB" sz="2000" b="1" smtClean="0">
                <a:solidFill>
                  <a:srgbClr val="002060"/>
                </a:solidFill>
                <a:latin typeface="Comic Sans MS" pitchFamily="66" charset="0"/>
              </a:rPr>
              <a:t>Ex.– Running on hard surface.</a:t>
            </a:r>
            <a:endParaRPr lang="en-IN" sz="2000" smtClean="0"/>
          </a:p>
        </p:txBody>
      </p:sp>
      <p:pic>
        <p:nvPicPr>
          <p:cNvPr id="10" name="Picture 4" descr="High res EDSB(p) 10"/>
          <p:cNvPicPr>
            <a:picLocks noChangeAspect="1" noChangeArrowheads="1"/>
          </p:cNvPicPr>
          <p:nvPr/>
        </p:nvPicPr>
        <p:blipFill>
          <a:blip r:embed="rId2" cstate="print"/>
          <a:srcRect/>
          <a:stretch>
            <a:fillRect/>
          </a:stretch>
        </p:blipFill>
        <p:spPr bwMode="auto">
          <a:xfrm>
            <a:off x="6659563" y="3573463"/>
            <a:ext cx="2247900" cy="3068637"/>
          </a:xfrm>
          <a:prstGeom prst="rect">
            <a:avLst/>
          </a:prstGeom>
          <a:noFill/>
          <a:ln w="9525">
            <a:noFill/>
            <a:miter lim="800000"/>
            <a:headEnd/>
            <a:tailEnd/>
          </a:ln>
        </p:spPr>
      </p:pic>
      <p:pic>
        <p:nvPicPr>
          <p:cNvPr id="7173" name="Picture 5" descr="hamstring"/>
          <p:cNvPicPr>
            <a:picLocks noChangeAspect="1" noChangeArrowheads="1"/>
          </p:cNvPicPr>
          <p:nvPr/>
        </p:nvPicPr>
        <p:blipFill>
          <a:blip r:embed="rId3" cstate="print"/>
          <a:srcRect/>
          <a:stretch>
            <a:fillRect/>
          </a:stretch>
        </p:blipFill>
        <p:spPr bwMode="auto">
          <a:xfrm>
            <a:off x="4932363" y="1557338"/>
            <a:ext cx="1501775" cy="3022600"/>
          </a:xfrm>
          <a:prstGeom prst="rect">
            <a:avLst/>
          </a:prstGeom>
          <a:noFill/>
          <a:ln w="9525">
            <a:noFill/>
            <a:miter lim="800000"/>
            <a:headEnd/>
            <a:tailEnd/>
          </a:ln>
        </p:spPr>
      </p:pic>
      <p:pic>
        <p:nvPicPr>
          <p:cNvPr id="7174" name="Picture 6" descr="C:\Users\admin\Desktop\PPT\images (2).jpg"/>
          <p:cNvPicPr>
            <a:picLocks noChangeAspect="1" noChangeArrowheads="1"/>
          </p:cNvPicPr>
          <p:nvPr/>
        </p:nvPicPr>
        <p:blipFill>
          <a:blip r:embed="rId4" cstate="print"/>
          <a:srcRect/>
          <a:stretch>
            <a:fillRect/>
          </a:stretch>
        </p:blipFill>
        <p:spPr bwMode="auto">
          <a:xfrm>
            <a:off x="6516688" y="1773238"/>
            <a:ext cx="2627312" cy="1746250"/>
          </a:xfrm>
          <a:prstGeom prst="rect">
            <a:avLst/>
          </a:prstGeom>
          <a:noFill/>
          <a:ln w="9525">
            <a:noFill/>
            <a:miter lim="800000"/>
            <a:headEnd/>
            <a:tailEnd/>
          </a:ln>
        </p:spPr>
      </p:pic>
      <p:pic>
        <p:nvPicPr>
          <p:cNvPr id="7175" name="Picture 7" descr="C:\Users\admin\Desktop\PPT\download.jpg"/>
          <p:cNvPicPr>
            <a:picLocks noChangeAspect="1" noChangeArrowheads="1"/>
          </p:cNvPicPr>
          <p:nvPr/>
        </p:nvPicPr>
        <p:blipFill>
          <a:blip r:embed="rId5" cstate="print"/>
          <a:srcRect/>
          <a:stretch>
            <a:fillRect/>
          </a:stretch>
        </p:blipFill>
        <p:spPr bwMode="auto">
          <a:xfrm>
            <a:off x="5076825" y="4652963"/>
            <a:ext cx="1260475" cy="19891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par>
                                <p:cTn id="8" presetID="2" presetClass="entr" presetSubtype="8" fill="hold"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 calcmode="lin" valueType="num">
                                      <p:cBhvr additive="base">
                                        <p:cTn id="10"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7171">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additive="base">
                                        <p:cTn id="14"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 calcmode="lin" valueType="num">
                                      <p:cBhvr additive="base">
                                        <p:cTn id="35"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3" presetClass="entr" presetSubtype="10" fill="hold" nodeType="afterEffect">
                                  <p:stCondLst>
                                    <p:cond delay="0"/>
                                  </p:stCondLst>
                                  <p:childTnLst>
                                    <p:set>
                                      <p:cBhvr>
                                        <p:cTn id="39" dur="1" fill="hold">
                                          <p:stCondLst>
                                            <p:cond delay="0"/>
                                          </p:stCondLst>
                                        </p:cTn>
                                        <p:tgtEl>
                                          <p:spTgt spid="7173"/>
                                        </p:tgtEl>
                                        <p:attrNameLst>
                                          <p:attrName>style.visibility</p:attrName>
                                        </p:attrNameLst>
                                      </p:cBhvr>
                                      <p:to>
                                        <p:strVal val="visible"/>
                                      </p:to>
                                    </p:set>
                                    <p:animEffect transition="in" filter="blinds(horizontal)">
                                      <p:cBhvr>
                                        <p:cTn id="40" dur="500"/>
                                        <p:tgtEl>
                                          <p:spTgt spid="7173"/>
                                        </p:tgtEl>
                                      </p:cBhvr>
                                    </p:animEffect>
                                  </p:childTnLst>
                                </p:cTn>
                              </p:par>
                              <p:par>
                                <p:cTn id="41" presetID="3" presetClass="entr" presetSubtype="10" fill="hold" nodeType="withEffect">
                                  <p:stCondLst>
                                    <p:cond delay="0"/>
                                  </p:stCondLst>
                                  <p:childTnLst>
                                    <p:set>
                                      <p:cBhvr>
                                        <p:cTn id="42" dur="1" fill="hold">
                                          <p:stCondLst>
                                            <p:cond delay="0"/>
                                          </p:stCondLst>
                                        </p:cTn>
                                        <p:tgtEl>
                                          <p:spTgt spid="7174"/>
                                        </p:tgtEl>
                                        <p:attrNameLst>
                                          <p:attrName>style.visibility</p:attrName>
                                        </p:attrNameLst>
                                      </p:cBhvr>
                                      <p:to>
                                        <p:strVal val="visible"/>
                                      </p:to>
                                    </p:set>
                                    <p:animEffect transition="in" filter="blinds(horizontal)">
                                      <p:cBhvr>
                                        <p:cTn id="43" dur="500"/>
                                        <p:tgtEl>
                                          <p:spTgt spid="7174"/>
                                        </p:tgtEl>
                                      </p:cBhvr>
                                    </p:animEffect>
                                  </p:childTnLst>
                                </p:cTn>
                              </p:par>
                              <p:par>
                                <p:cTn id="44" presetID="3" presetClass="entr" presetSubtype="10" fill="hold" nodeType="withEffect">
                                  <p:stCondLst>
                                    <p:cond delay="0"/>
                                  </p:stCondLst>
                                  <p:childTnLst>
                                    <p:set>
                                      <p:cBhvr>
                                        <p:cTn id="45" dur="1" fill="hold">
                                          <p:stCondLst>
                                            <p:cond delay="0"/>
                                          </p:stCondLst>
                                        </p:cTn>
                                        <p:tgtEl>
                                          <p:spTgt spid="7175"/>
                                        </p:tgtEl>
                                        <p:attrNameLst>
                                          <p:attrName>style.visibility</p:attrName>
                                        </p:attrNameLst>
                                      </p:cBhvr>
                                      <p:to>
                                        <p:strVal val="visible"/>
                                      </p:to>
                                    </p:set>
                                    <p:animEffect transition="in" filter="blinds(horizontal)">
                                      <p:cBhvr>
                                        <p:cTn id="46" dur="500"/>
                                        <p:tgtEl>
                                          <p:spTgt spid="7175"/>
                                        </p:tgtEl>
                                      </p:cBhvr>
                                    </p:animEffect>
                                  </p:childTnLst>
                                </p:cTn>
                              </p:par>
                              <p:par>
                                <p:cTn id="47" presetID="3" presetClass="entr" presetSubtype="1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Causes of Sports Injuries</a:t>
            </a:r>
          </a:p>
        </p:txBody>
      </p:sp>
      <p:sp>
        <p:nvSpPr>
          <p:cNvPr id="6" name="Content Placeholder 5"/>
          <p:cNvSpPr>
            <a:spLocks noGrp="1"/>
          </p:cNvSpPr>
          <p:nvPr>
            <p:ph idx="1"/>
          </p:nvPr>
        </p:nvSpPr>
        <p:spPr>
          <a:xfrm>
            <a:off x="685800" y="1981200"/>
            <a:ext cx="8101013" cy="4114800"/>
          </a:xfrm>
        </p:spPr>
        <p:txBody>
          <a:bodyPr/>
          <a:lstStyle/>
          <a:p>
            <a:pPr marL="609600" indent="-609600" eaLnBrk="1" hangingPunct="1">
              <a:buFontTx/>
              <a:buNone/>
              <a:defRPr/>
            </a:pPr>
            <a:r>
              <a:rPr lang="en-GB" sz="2800" b="1" dirty="0" smtClean="0">
                <a:solidFill>
                  <a:srgbClr val="FF0000"/>
                </a:solidFill>
                <a:latin typeface="Comic Sans MS" pitchFamily="66" charset="0"/>
              </a:rPr>
              <a:t>Factors predisposing the Sports Injuries-</a:t>
            </a:r>
            <a:endParaRPr lang="en-GB" sz="500" dirty="0" smtClean="0">
              <a:solidFill>
                <a:srgbClr val="002060"/>
              </a:solidFill>
              <a:latin typeface="Comic Sans MS" pitchFamily="66" charset="0"/>
            </a:endParaRPr>
          </a:p>
          <a:p>
            <a:pPr marL="609600" indent="-609600" eaLnBrk="1" hangingPunct="1">
              <a:lnSpc>
                <a:spcPct val="150000"/>
              </a:lnSpc>
              <a:defRPr/>
            </a:pPr>
            <a:r>
              <a:rPr lang="en-GB" sz="2800" kern="300" dirty="0" smtClean="0">
                <a:solidFill>
                  <a:schemeClr val="bg2">
                    <a:lumMod val="50000"/>
                  </a:schemeClr>
                </a:solidFill>
                <a:latin typeface="Comic Sans MS" pitchFamily="66" charset="0"/>
              </a:rPr>
              <a:t>Insufficient Warming up</a:t>
            </a:r>
          </a:p>
          <a:p>
            <a:pPr marL="609600" indent="-609600" eaLnBrk="1" hangingPunct="1">
              <a:lnSpc>
                <a:spcPct val="150000"/>
              </a:lnSpc>
              <a:defRPr/>
            </a:pPr>
            <a:r>
              <a:rPr lang="en-GB" sz="2800" kern="300" dirty="0" smtClean="0">
                <a:solidFill>
                  <a:schemeClr val="bg2">
                    <a:lumMod val="50000"/>
                  </a:schemeClr>
                </a:solidFill>
                <a:latin typeface="Comic Sans MS" pitchFamily="66" charset="0"/>
              </a:rPr>
              <a:t>Improper Cooling Down</a:t>
            </a:r>
          </a:p>
          <a:p>
            <a:pPr marL="609600" indent="-609600" eaLnBrk="1" hangingPunct="1">
              <a:lnSpc>
                <a:spcPct val="150000"/>
              </a:lnSpc>
              <a:defRPr/>
            </a:pPr>
            <a:r>
              <a:rPr lang="en-GB" sz="2800" kern="300" dirty="0" smtClean="0">
                <a:solidFill>
                  <a:schemeClr val="bg2">
                    <a:lumMod val="50000"/>
                  </a:schemeClr>
                </a:solidFill>
                <a:latin typeface="Comic Sans MS" pitchFamily="66" charset="0"/>
              </a:rPr>
              <a:t>Use of improper Equipment</a:t>
            </a:r>
          </a:p>
          <a:p>
            <a:pPr marL="609600" indent="-609600" eaLnBrk="1" hangingPunct="1">
              <a:lnSpc>
                <a:spcPct val="150000"/>
              </a:lnSpc>
              <a:defRPr/>
            </a:pPr>
            <a:r>
              <a:rPr lang="en-GB" sz="2800" kern="300" dirty="0" smtClean="0">
                <a:solidFill>
                  <a:schemeClr val="bg2">
                    <a:lumMod val="50000"/>
                  </a:schemeClr>
                </a:solidFill>
                <a:latin typeface="Comic Sans MS" pitchFamily="66" charset="0"/>
              </a:rPr>
              <a:t>Faulty Technique / Skill</a:t>
            </a:r>
          </a:p>
          <a:p>
            <a:pPr marL="609600" indent="-609600" eaLnBrk="1" hangingPunct="1">
              <a:lnSpc>
                <a:spcPct val="150000"/>
              </a:lnSpc>
              <a:defRPr/>
            </a:pPr>
            <a:r>
              <a:rPr lang="en-GB" sz="2800" kern="300" dirty="0" smtClean="0">
                <a:solidFill>
                  <a:schemeClr val="bg2">
                    <a:lumMod val="50000"/>
                  </a:schemeClr>
                </a:solidFill>
                <a:latin typeface="Comic Sans MS" pitchFamily="66" charset="0"/>
              </a:rPr>
              <a:t>Lack of Physical Fitness</a:t>
            </a:r>
          </a:p>
          <a:p>
            <a:pPr>
              <a:buFontTx/>
              <a:buNone/>
              <a:defRPr/>
            </a:pP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Causes of Sports Injuries</a:t>
            </a:r>
          </a:p>
        </p:txBody>
      </p:sp>
      <p:sp>
        <p:nvSpPr>
          <p:cNvPr id="6" name="Content Placeholder 5"/>
          <p:cNvSpPr>
            <a:spLocks noGrp="1"/>
          </p:cNvSpPr>
          <p:nvPr>
            <p:ph idx="1"/>
          </p:nvPr>
        </p:nvSpPr>
        <p:spPr>
          <a:xfrm>
            <a:off x="685800" y="1981200"/>
            <a:ext cx="8101013" cy="4114800"/>
          </a:xfrm>
        </p:spPr>
        <p:txBody>
          <a:bodyPr/>
          <a:lstStyle/>
          <a:p>
            <a:pPr marL="609600" indent="-609600" eaLnBrk="1" hangingPunct="1">
              <a:buFontTx/>
              <a:buNone/>
              <a:defRPr/>
            </a:pPr>
            <a:r>
              <a:rPr lang="en-GB" sz="2800" b="1" dirty="0" smtClean="0">
                <a:solidFill>
                  <a:srgbClr val="FF0000"/>
                </a:solidFill>
                <a:latin typeface="Comic Sans MS" pitchFamily="66" charset="0"/>
              </a:rPr>
              <a:t>Factors predisposing the Sports Injuries-</a:t>
            </a:r>
            <a:endParaRPr lang="en-GB" sz="500" dirty="0" smtClean="0">
              <a:solidFill>
                <a:srgbClr val="002060"/>
              </a:solidFill>
              <a:latin typeface="Comic Sans MS" pitchFamily="66" charset="0"/>
            </a:endParaRPr>
          </a:p>
          <a:p>
            <a:pPr marL="609600" indent="-609600" eaLnBrk="1" hangingPunct="1">
              <a:lnSpc>
                <a:spcPct val="150000"/>
              </a:lnSpc>
              <a:defRPr/>
            </a:pPr>
            <a:r>
              <a:rPr lang="en-GB" sz="2800" dirty="0" smtClean="0">
                <a:solidFill>
                  <a:schemeClr val="bg2">
                    <a:lumMod val="50000"/>
                  </a:schemeClr>
                </a:solidFill>
                <a:latin typeface="Comic Sans MS" pitchFamily="66" charset="0"/>
              </a:rPr>
              <a:t>Over Training</a:t>
            </a:r>
          </a:p>
          <a:p>
            <a:pPr marL="609600" indent="-609600" eaLnBrk="1" hangingPunct="1">
              <a:lnSpc>
                <a:spcPct val="150000"/>
              </a:lnSpc>
              <a:defRPr/>
            </a:pPr>
            <a:r>
              <a:rPr lang="en-GB" sz="2800" dirty="0" smtClean="0">
                <a:solidFill>
                  <a:schemeClr val="bg2">
                    <a:lumMod val="50000"/>
                  </a:schemeClr>
                </a:solidFill>
                <a:latin typeface="Comic Sans MS" pitchFamily="66" charset="0"/>
              </a:rPr>
              <a:t>Improper Rest and Recovery</a:t>
            </a:r>
          </a:p>
          <a:p>
            <a:pPr marL="609600" indent="-609600" eaLnBrk="1" hangingPunct="1">
              <a:lnSpc>
                <a:spcPct val="150000"/>
              </a:lnSpc>
              <a:defRPr/>
            </a:pPr>
            <a:r>
              <a:rPr lang="en-GB" sz="2800" dirty="0" smtClean="0">
                <a:solidFill>
                  <a:schemeClr val="bg2">
                    <a:lumMod val="50000"/>
                  </a:schemeClr>
                </a:solidFill>
                <a:latin typeface="Comic Sans MS" pitchFamily="66" charset="0"/>
              </a:rPr>
              <a:t>Knowledge of rules</a:t>
            </a:r>
          </a:p>
          <a:p>
            <a:pPr marL="609600" indent="-609600" eaLnBrk="1" hangingPunct="1">
              <a:lnSpc>
                <a:spcPct val="150000"/>
              </a:lnSpc>
              <a:defRPr/>
            </a:pPr>
            <a:r>
              <a:rPr lang="en-GB" sz="2800" dirty="0" smtClean="0">
                <a:solidFill>
                  <a:schemeClr val="bg2">
                    <a:lumMod val="50000"/>
                  </a:schemeClr>
                </a:solidFill>
                <a:latin typeface="Comic Sans MS" pitchFamily="66" charset="0"/>
              </a:rPr>
              <a:t>Muscular imbalance</a:t>
            </a:r>
          </a:p>
          <a:p>
            <a:pPr marL="609600" indent="-609600" eaLnBrk="1" hangingPunct="1">
              <a:lnSpc>
                <a:spcPct val="150000"/>
              </a:lnSpc>
              <a:defRPr/>
            </a:pPr>
            <a:r>
              <a:rPr lang="en-GB" sz="2800" dirty="0" smtClean="0">
                <a:solidFill>
                  <a:schemeClr val="bg2">
                    <a:lumMod val="50000"/>
                  </a:schemeClr>
                </a:solidFill>
                <a:latin typeface="Comic Sans MS" pitchFamily="66" charset="0"/>
              </a:rPr>
              <a:t>Clothing and Playing surface </a:t>
            </a:r>
          </a:p>
          <a:p>
            <a:pPr>
              <a:buFontTx/>
              <a:buNone/>
              <a:defRPr/>
            </a:pP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en-US" smtClean="0"/>
              <a:t>Sports Injuries Cont…</a:t>
            </a:r>
          </a:p>
        </p:txBody>
      </p:sp>
      <p:sp>
        <p:nvSpPr>
          <p:cNvPr id="8195" name="Content Placeholder 5"/>
          <p:cNvSpPr>
            <a:spLocks noGrp="1"/>
          </p:cNvSpPr>
          <p:nvPr>
            <p:ph idx="1"/>
          </p:nvPr>
        </p:nvSpPr>
        <p:spPr/>
        <p:txBody>
          <a:bodyPr/>
          <a:lstStyle/>
          <a:p>
            <a:pPr algn="ctr">
              <a:buFontTx/>
              <a:buNone/>
              <a:defRPr/>
            </a:pPr>
            <a:r>
              <a:rPr lang="en-GB" sz="2800" b="1" u="sng" dirty="0" smtClean="0">
                <a:solidFill>
                  <a:srgbClr val="FF0000"/>
                </a:solidFill>
                <a:latin typeface="Comic Sans MS" pitchFamily="66" charset="0"/>
              </a:rPr>
              <a:t>Some Most Common Injuries</a:t>
            </a:r>
          </a:p>
          <a:p>
            <a:pPr algn="ctr">
              <a:buFontTx/>
              <a:buNone/>
              <a:defRPr/>
            </a:pPr>
            <a:endParaRPr lang="en-GB" sz="1000" b="1" u="sng" dirty="0" smtClean="0">
              <a:solidFill>
                <a:srgbClr val="FF0000"/>
              </a:solidFill>
              <a:latin typeface="Comic Sans MS" pitchFamily="66" charset="0"/>
            </a:endParaRPr>
          </a:p>
          <a:p>
            <a:pPr>
              <a:spcBef>
                <a:spcPts val="0"/>
              </a:spcBef>
              <a:buFontTx/>
              <a:buNone/>
              <a:defRPr/>
            </a:pPr>
            <a:r>
              <a:rPr lang="en-GB" sz="2000" b="1" dirty="0" smtClean="0">
                <a:solidFill>
                  <a:schemeClr val="bg2">
                    <a:lumMod val="50000"/>
                  </a:schemeClr>
                </a:solidFill>
                <a:latin typeface="Comic Sans MS" pitchFamily="66" charset="0"/>
              </a:rPr>
              <a:t>Skin Injuries </a:t>
            </a:r>
            <a:r>
              <a:rPr lang="en-GB" sz="2000" b="1" dirty="0" smtClean="0">
                <a:latin typeface="Comic Sans MS" pitchFamily="66" charset="0"/>
              </a:rPr>
              <a:t>		-	Abrasion</a:t>
            </a:r>
          </a:p>
          <a:p>
            <a:pPr>
              <a:lnSpc>
                <a:spcPct val="150000"/>
              </a:lnSpc>
              <a:spcBef>
                <a:spcPts val="0"/>
              </a:spcBef>
              <a:buFontTx/>
              <a:buNone/>
              <a:defRPr/>
            </a:pPr>
            <a:r>
              <a:rPr lang="en-GB" sz="2000" b="1" dirty="0" smtClean="0">
                <a:solidFill>
                  <a:srgbClr val="FF0000"/>
                </a:solidFill>
                <a:latin typeface="Comic Sans MS" pitchFamily="66" charset="0"/>
              </a:rPr>
              <a:t>					</a:t>
            </a:r>
            <a:r>
              <a:rPr lang="en-GB" sz="2000" b="1" dirty="0" smtClean="0">
                <a:latin typeface="Comic Sans MS" pitchFamily="66" charset="0"/>
              </a:rPr>
              <a:t>Laceration</a:t>
            </a:r>
          </a:p>
          <a:p>
            <a:pPr>
              <a:lnSpc>
                <a:spcPct val="150000"/>
              </a:lnSpc>
              <a:spcBef>
                <a:spcPts val="0"/>
              </a:spcBef>
              <a:buFontTx/>
              <a:buNone/>
              <a:defRPr/>
            </a:pPr>
            <a:endParaRPr lang="en-GB" sz="1200" b="1" dirty="0" smtClean="0">
              <a:latin typeface="Comic Sans MS" pitchFamily="66" charset="0"/>
            </a:endParaRPr>
          </a:p>
          <a:p>
            <a:pPr>
              <a:spcBef>
                <a:spcPts val="0"/>
              </a:spcBef>
              <a:buFontTx/>
              <a:buNone/>
              <a:defRPr/>
            </a:pPr>
            <a:r>
              <a:rPr lang="en-GB" sz="2000" b="1" dirty="0" smtClean="0">
                <a:solidFill>
                  <a:schemeClr val="bg2">
                    <a:lumMod val="50000"/>
                  </a:schemeClr>
                </a:solidFill>
                <a:latin typeface="Comic Sans MS" pitchFamily="66" charset="0"/>
              </a:rPr>
              <a:t>Muscle Injuries </a:t>
            </a:r>
            <a:r>
              <a:rPr lang="en-GB" sz="2000" b="1" dirty="0" smtClean="0">
                <a:latin typeface="Comic Sans MS" pitchFamily="66" charset="0"/>
              </a:rPr>
              <a:t>	-	Contusion (Bruise) </a:t>
            </a:r>
          </a:p>
          <a:p>
            <a:pPr>
              <a:spcBef>
                <a:spcPts val="0"/>
              </a:spcBef>
              <a:buFontTx/>
              <a:buNone/>
              <a:defRPr/>
            </a:pPr>
            <a:r>
              <a:rPr lang="en-GB" sz="2000" b="1" dirty="0" smtClean="0">
                <a:latin typeface="Comic Sans MS" pitchFamily="66" charset="0"/>
              </a:rPr>
              <a:t>					Strain</a:t>
            </a:r>
          </a:p>
          <a:p>
            <a:pPr>
              <a:spcBef>
                <a:spcPts val="0"/>
              </a:spcBef>
              <a:buFontTx/>
              <a:buNone/>
              <a:defRPr/>
            </a:pPr>
            <a:r>
              <a:rPr lang="en-GB" sz="2000" b="1" dirty="0" smtClean="0">
                <a:latin typeface="Comic Sans MS" pitchFamily="66" charset="0"/>
              </a:rPr>
              <a:t>					Cramp</a:t>
            </a:r>
          </a:p>
          <a:p>
            <a:pPr>
              <a:spcBef>
                <a:spcPts val="0"/>
              </a:spcBef>
              <a:buFontTx/>
              <a:buNone/>
              <a:defRPr/>
            </a:pPr>
            <a:endParaRPr lang="en-GB" sz="1200" b="1" dirty="0" smtClean="0">
              <a:latin typeface="Comic Sans MS" pitchFamily="66" charset="0"/>
            </a:endParaRPr>
          </a:p>
          <a:p>
            <a:pPr>
              <a:spcBef>
                <a:spcPts val="0"/>
              </a:spcBef>
              <a:buFontTx/>
              <a:buNone/>
              <a:defRPr/>
            </a:pPr>
            <a:r>
              <a:rPr lang="en-GB" sz="2000" b="1" dirty="0" smtClean="0">
                <a:solidFill>
                  <a:schemeClr val="bg2">
                    <a:lumMod val="50000"/>
                  </a:schemeClr>
                </a:solidFill>
                <a:latin typeface="Comic Sans MS" pitchFamily="66" charset="0"/>
              </a:rPr>
              <a:t>Ligament Injury </a:t>
            </a:r>
            <a:r>
              <a:rPr lang="en-GB" sz="2000" b="1" dirty="0" smtClean="0">
                <a:latin typeface="Comic Sans MS" pitchFamily="66" charset="0"/>
              </a:rPr>
              <a:t>	-	Sprain</a:t>
            </a:r>
          </a:p>
          <a:p>
            <a:pPr>
              <a:spcBef>
                <a:spcPts val="0"/>
              </a:spcBef>
              <a:buFontTx/>
              <a:buNone/>
              <a:defRPr/>
            </a:pPr>
            <a:endParaRPr lang="en-GB" sz="2000" b="1" dirty="0" smtClean="0">
              <a:latin typeface="Comic Sans MS" pitchFamily="66" charset="0"/>
            </a:endParaRPr>
          </a:p>
          <a:p>
            <a:pPr>
              <a:spcBef>
                <a:spcPts val="0"/>
              </a:spcBef>
              <a:buFontTx/>
              <a:buNone/>
              <a:defRPr/>
            </a:pPr>
            <a:r>
              <a:rPr lang="en-GB" sz="2000" b="1" dirty="0" smtClean="0">
                <a:solidFill>
                  <a:schemeClr val="bg2">
                    <a:lumMod val="50000"/>
                  </a:schemeClr>
                </a:solidFill>
                <a:latin typeface="Comic Sans MS" pitchFamily="66" charset="0"/>
              </a:rPr>
              <a:t>Bone &amp; Joint Injuries</a:t>
            </a:r>
            <a:r>
              <a:rPr lang="en-GB" sz="2000" b="1" dirty="0" smtClean="0">
                <a:latin typeface="Comic Sans MS" pitchFamily="66" charset="0"/>
              </a:rPr>
              <a:t>	-	Fracture</a:t>
            </a:r>
          </a:p>
          <a:p>
            <a:pPr>
              <a:spcBef>
                <a:spcPts val="0"/>
              </a:spcBef>
              <a:buFontTx/>
              <a:buNone/>
              <a:defRPr/>
            </a:pPr>
            <a:r>
              <a:rPr lang="en-GB" sz="2000" b="1" dirty="0" smtClean="0">
                <a:latin typeface="Comic Sans MS" pitchFamily="66" charset="0"/>
              </a:rPr>
              <a:t>					Dislocation</a:t>
            </a:r>
          </a:p>
          <a:p>
            <a:pPr>
              <a:spcBef>
                <a:spcPts val="0"/>
              </a:spcBef>
              <a:buFontTx/>
              <a:buNone/>
              <a:defRPr/>
            </a:pPr>
            <a:r>
              <a:rPr lang="en-GB" sz="2800" b="1" dirty="0" smtClean="0">
                <a:latin typeface="Comic Sans MS" pitchFamily="66" charset="0"/>
              </a:rPr>
              <a:t> </a:t>
            </a:r>
            <a:endParaRPr lang="en-IN"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 calcmode="lin" valueType="num">
                                      <p:cBhvr additive="base">
                                        <p:cTn id="11"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anim calcmode="lin" valueType="num">
                                      <p:cBhvr additive="base">
                                        <p:cTn id="23"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19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 calcmode="lin" valueType="num">
                                      <p:cBhvr additive="base">
                                        <p:cTn id="27" dur="5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19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anim calcmode="lin" valueType="num">
                                      <p:cBhvr additive="base">
                                        <p:cTn id="31" dur="500" fill="hold"/>
                                        <p:tgtEl>
                                          <p:spTgt spid="819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195">
                                            <p:txEl>
                                              <p:pRg st="9" end="9"/>
                                            </p:txEl>
                                          </p:spTgt>
                                        </p:tgtEl>
                                        <p:attrNameLst>
                                          <p:attrName>style.visibility</p:attrName>
                                        </p:attrNameLst>
                                      </p:cBhvr>
                                      <p:to>
                                        <p:strVal val="visible"/>
                                      </p:to>
                                    </p:set>
                                    <p:anim calcmode="lin" valueType="num">
                                      <p:cBhvr additive="base">
                                        <p:cTn id="35" dur="500" fill="hold"/>
                                        <p:tgtEl>
                                          <p:spTgt spid="8195">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195">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195">
                                            <p:txEl>
                                              <p:pRg st="11" end="11"/>
                                            </p:txEl>
                                          </p:spTgt>
                                        </p:tgtEl>
                                        <p:attrNameLst>
                                          <p:attrName>style.visibility</p:attrName>
                                        </p:attrNameLst>
                                      </p:cBhvr>
                                      <p:to>
                                        <p:strVal val="visible"/>
                                      </p:to>
                                    </p:set>
                                    <p:anim calcmode="lin" valueType="num">
                                      <p:cBhvr additive="base">
                                        <p:cTn id="39" dur="500" fill="hold"/>
                                        <p:tgtEl>
                                          <p:spTgt spid="8195">
                                            <p:txEl>
                                              <p:pRg st="11" end="1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195">
                                            <p:txEl>
                                              <p:pRg st="11" end="11"/>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8195">
                                            <p:txEl>
                                              <p:pRg st="12" end="12"/>
                                            </p:txEl>
                                          </p:spTgt>
                                        </p:tgtEl>
                                        <p:attrNameLst>
                                          <p:attrName>style.visibility</p:attrName>
                                        </p:attrNameLst>
                                      </p:cBhvr>
                                      <p:to>
                                        <p:strVal val="visible"/>
                                      </p:to>
                                    </p:set>
                                    <p:anim calcmode="lin" valueType="num">
                                      <p:cBhvr additive="base">
                                        <p:cTn id="43" dur="500" fill="hold"/>
                                        <p:tgtEl>
                                          <p:spTgt spid="8195">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0" cap="flat" cmpd="sng" algn="ctr">
          <a:solidFill>
            <a:srgbClr val="42424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0" cap="flat" cmpd="sng" algn="ctr">
          <a:solidFill>
            <a:srgbClr val="42424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1258</TotalTime>
  <Words>866</Words>
  <Application>Microsoft Office PowerPoint</Application>
  <PresentationFormat>On-screen Show (4:3)</PresentationFormat>
  <Paragraphs>241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Cactus</vt:lpstr>
      <vt:lpstr>Common Sports Injuries   their Immediate Treatment and Rehabilitation  </vt:lpstr>
      <vt:lpstr>Presentation Blueprint</vt:lpstr>
      <vt:lpstr>Sports Injuries</vt:lpstr>
      <vt:lpstr>Introduction of Sports Injuries</vt:lpstr>
      <vt:lpstr>Introduction Cont…</vt:lpstr>
      <vt:lpstr>Introduction Cont…</vt:lpstr>
      <vt:lpstr>Causes of Sports Injuries</vt:lpstr>
      <vt:lpstr>Causes of Sports Injuries</vt:lpstr>
      <vt:lpstr>Sports Injuries Cont…</vt:lpstr>
      <vt:lpstr>Skin Injuries</vt:lpstr>
      <vt:lpstr>Skin Injuries Cont…..</vt:lpstr>
      <vt:lpstr>Muscle Injuries</vt:lpstr>
      <vt:lpstr>Muscle Injuries</vt:lpstr>
      <vt:lpstr>Muscle Cramp immediate Treatment</vt:lpstr>
      <vt:lpstr>Ligament Injury</vt:lpstr>
      <vt:lpstr>Muscle and Ligament Injury</vt:lpstr>
      <vt:lpstr>Muscle and Ligament Injuries Cont…</vt:lpstr>
      <vt:lpstr>Muscle and Ligament Injuries Cont…</vt:lpstr>
      <vt:lpstr>Bone and Joint Injuries</vt:lpstr>
      <vt:lpstr>Bone and Joint Injuries Cont…</vt:lpstr>
      <vt:lpstr>Cold and Heat Application</vt:lpstr>
      <vt:lpstr>Cold Application Cont…</vt:lpstr>
      <vt:lpstr>Cold and Heat Application</vt:lpstr>
      <vt:lpstr>Heat Application Cont…</vt:lpstr>
      <vt:lpstr>Rehabilitation</vt:lpstr>
      <vt:lpstr>Rehabilitation</vt:lpstr>
      <vt:lpstr>Rehabilitation Cont…</vt:lpstr>
      <vt:lpstr>Rehabilitation Cont…</vt:lpstr>
      <vt:lpstr>Rehabilitation Cont…</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the Award of  Doctor of Philosophy in  Physical Education</dc:title>
  <dc:creator>arya</dc:creator>
  <cp:lastModifiedBy>V Sathe</cp:lastModifiedBy>
  <cp:revision>165</cp:revision>
  <dcterms:created xsi:type="dcterms:W3CDTF">2007-01-03T14:55:24Z</dcterms:created>
  <dcterms:modified xsi:type="dcterms:W3CDTF">2022-04-25T12:34:10Z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